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Times New Roman MT Bold" charset="1" panose="02030802070405020303"/>
      <p:regular r:id="rId30"/>
    </p:embeddedFont>
    <p:embeddedFont>
      <p:font typeface="Times New Roman MT" charset="1" panose="020305020704050203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35.pn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36.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37.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38.pn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39.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0.pn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41.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2.pn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3.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4.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23.png" Type="http://schemas.openxmlformats.org/officeDocument/2006/relationships/image"/><Relationship Id="rId15" Target="../media/image24.png" Type="http://schemas.openxmlformats.org/officeDocument/2006/relationships/image"/><Relationship Id="rId16" Target="../media/image25.png" Type="http://schemas.openxmlformats.org/officeDocument/2006/relationships/image"/><Relationship Id="rId17" Target="../media/image26.png" Type="http://schemas.openxmlformats.org/officeDocument/2006/relationships/image"/><Relationship Id="rId18" Target="../media/image27.png" Type="http://schemas.openxmlformats.org/officeDocument/2006/relationships/image"/><Relationship Id="rId2" Target="../media/image1.png" Type="http://schemas.openxmlformats.org/officeDocument/2006/relationships/image"/><Relationship Id="rId3" Target="../media/image20.jpe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5.png" Type="http://schemas.openxmlformats.org/officeDocument/2006/relationships/image"/><Relationship Id="rId14" Target="../media/image6.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0.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a:grpSpLocks noChangeAspect="true"/>
          </p:cNvGrpSpPr>
          <p:nvPr/>
        </p:nvGrpSpPr>
        <p:grpSpPr>
          <a:xfrm rot="-1083260">
            <a:off x="10316580" y="-1247143"/>
            <a:ext cx="9776444" cy="10097112"/>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22562" r="0" b="-22562"/>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9EA788"/>
            </a:solidFill>
          </p:spPr>
        </p:sp>
      </p:grpSp>
      <p:sp>
        <p:nvSpPr>
          <p:cNvPr name="Freeform 6" id="6"/>
          <p:cNvSpPr/>
          <p:nvPr/>
        </p:nvSpPr>
        <p:spPr>
          <a:xfrm flipH="false" flipV="false" rot="-1059828">
            <a:off x="-1224873" y="1831518"/>
            <a:ext cx="11279853" cy="10181045"/>
          </a:xfrm>
          <a:custGeom>
            <a:avLst/>
            <a:gdLst/>
            <a:ahLst/>
            <a:cxnLst/>
            <a:rect r="r" b="b" t="t" l="l"/>
            <a:pathLst>
              <a:path h="10181045" w="11279853">
                <a:moveTo>
                  <a:pt x="0" y="0"/>
                </a:moveTo>
                <a:lnTo>
                  <a:pt x="11279852" y="0"/>
                </a:lnTo>
                <a:lnTo>
                  <a:pt x="11279852" y="10181045"/>
                </a:lnTo>
                <a:lnTo>
                  <a:pt x="0" y="10181045"/>
                </a:lnTo>
                <a:lnTo>
                  <a:pt x="0" y="0"/>
                </a:lnTo>
                <a:close/>
              </a:path>
            </a:pathLst>
          </a:custGeom>
          <a:blipFill>
            <a:blip r:embed="rId4">
              <a:extLst>
                <a:ext uri="{96DAC541-7B7A-43D3-8B79-37D633B846F1}">
                  <asvg:svgBlip xmlns:asvg="http://schemas.microsoft.com/office/drawing/2016/SVG/main" r:embed="rId5"/>
                </a:ext>
              </a:extLst>
            </a:blip>
            <a:stretch>
              <a:fillRect l="-118688" t="0" r="0" b="0"/>
            </a:stretch>
          </a:blipFill>
        </p:spPr>
      </p:sp>
      <p:grpSp>
        <p:nvGrpSpPr>
          <p:cNvPr name="Group 7" id="7"/>
          <p:cNvGrpSpPr/>
          <p:nvPr/>
        </p:nvGrpSpPr>
        <p:grpSpPr>
          <a:xfrm rot="0">
            <a:off x="7661445" y="9138599"/>
            <a:ext cx="2882434" cy="28824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10" id="10"/>
          <p:cNvGrpSpPr/>
          <p:nvPr/>
        </p:nvGrpSpPr>
        <p:grpSpPr>
          <a:xfrm rot="0">
            <a:off x="-1441217" y="-1441217"/>
            <a:ext cx="2882434" cy="28824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13" id="13"/>
          <p:cNvSpPr/>
          <p:nvPr/>
        </p:nvSpPr>
        <p:spPr>
          <a:xfrm flipH="false" flipV="false" rot="-1059828">
            <a:off x="-2217587" y="-1208432"/>
            <a:ext cx="6492574" cy="3137242"/>
          </a:xfrm>
          <a:custGeom>
            <a:avLst/>
            <a:gdLst/>
            <a:ahLst/>
            <a:cxnLst/>
            <a:rect r="r" b="b" t="t" l="l"/>
            <a:pathLst>
              <a:path h="3137242" w="6492574">
                <a:moveTo>
                  <a:pt x="0" y="0"/>
                </a:moveTo>
                <a:lnTo>
                  <a:pt x="6492574" y="0"/>
                </a:lnTo>
                <a:lnTo>
                  <a:pt x="6492574" y="3137242"/>
                </a:lnTo>
                <a:lnTo>
                  <a:pt x="0" y="3137242"/>
                </a:lnTo>
                <a:lnTo>
                  <a:pt x="0" y="0"/>
                </a:lnTo>
                <a:close/>
              </a:path>
            </a:pathLst>
          </a:custGeom>
          <a:blipFill>
            <a:blip r:embed="rId6">
              <a:extLst>
                <a:ext uri="{96DAC541-7B7A-43D3-8B79-37D633B846F1}">
                  <asvg:svgBlip xmlns:asvg="http://schemas.microsoft.com/office/drawing/2016/SVG/main" r:embed="rId7"/>
                </a:ext>
              </a:extLst>
            </a:blip>
            <a:stretch>
              <a:fillRect l="-17076" t="0" r="0" b="0"/>
            </a:stretch>
          </a:blipFill>
        </p:spPr>
      </p:sp>
      <p:sp>
        <p:nvSpPr>
          <p:cNvPr name="Freeform 14" id="14"/>
          <p:cNvSpPr/>
          <p:nvPr/>
        </p:nvSpPr>
        <p:spPr>
          <a:xfrm flipH="false" flipV="false" rot="9551778">
            <a:off x="15770395" y="8302111"/>
            <a:ext cx="6492574" cy="3137242"/>
          </a:xfrm>
          <a:custGeom>
            <a:avLst/>
            <a:gdLst/>
            <a:ahLst/>
            <a:cxnLst/>
            <a:rect r="r" b="b" t="t" l="l"/>
            <a:pathLst>
              <a:path h="3137242" w="6492574">
                <a:moveTo>
                  <a:pt x="0" y="0"/>
                </a:moveTo>
                <a:lnTo>
                  <a:pt x="6492573" y="0"/>
                </a:lnTo>
                <a:lnTo>
                  <a:pt x="6492573" y="3137242"/>
                </a:lnTo>
                <a:lnTo>
                  <a:pt x="0" y="3137242"/>
                </a:lnTo>
                <a:lnTo>
                  <a:pt x="0" y="0"/>
                </a:lnTo>
                <a:close/>
              </a:path>
            </a:pathLst>
          </a:custGeom>
          <a:blipFill>
            <a:blip r:embed="rId4">
              <a:extLst>
                <a:ext uri="{96DAC541-7B7A-43D3-8B79-37D633B846F1}">
                  <asvg:svgBlip xmlns:asvg="http://schemas.microsoft.com/office/drawing/2016/SVG/main" r:embed="rId5"/>
                </a:ext>
              </a:extLst>
            </a:blip>
            <a:stretch>
              <a:fillRect l="-17076" t="0" r="0" b="0"/>
            </a:stretch>
          </a:blipFill>
        </p:spPr>
      </p:sp>
      <p:sp>
        <p:nvSpPr>
          <p:cNvPr name="Freeform 15" id="15"/>
          <p:cNvSpPr/>
          <p:nvPr/>
        </p:nvSpPr>
        <p:spPr>
          <a:xfrm flipH="false" flipV="false" rot="0">
            <a:off x="258901" y="373182"/>
            <a:ext cx="1182316" cy="1311036"/>
          </a:xfrm>
          <a:custGeom>
            <a:avLst/>
            <a:gdLst/>
            <a:ahLst/>
            <a:cxnLst/>
            <a:rect r="r" b="b" t="t" l="l"/>
            <a:pathLst>
              <a:path h="1311036" w="1182316">
                <a:moveTo>
                  <a:pt x="0" y="0"/>
                </a:moveTo>
                <a:lnTo>
                  <a:pt x="1182316" y="0"/>
                </a:lnTo>
                <a:lnTo>
                  <a:pt x="1182316" y="1311036"/>
                </a:lnTo>
                <a:lnTo>
                  <a:pt x="0" y="13110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746346" y="3886719"/>
            <a:ext cx="8693739" cy="4128840"/>
          </a:xfrm>
          <a:prstGeom prst="rect">
            <a:avLst/>
          </a:prstGeom>
        </p:spPr>
        <p:txBody>
          <a:bodyPr anchor="t" rtlCol="false" tIns="0" lIns="0" bIns="0" rIns="0">
            <a:spAutoFit/>
          </a:bodyPr>
          <a:lstStyle/>
          <a:p>
            <a:pPr algn="l">
              <a:lnSpc>
                <a:spcPts val="7816"/>
              </a:lnSpc>
            </a:pPr>
            <a:r>
              <a:rPr lang="en-US" b="true" sz="7105">
                <a:solidFill>
                  <a:srgbClr val="FFFFFF"/>
                </a:solidFill>
                <a:latin typeface="Times New Roman MT Bold"/>
                <a:ea typeface="Times New Roman MT Bold"/>
                <a:cs typeface="Times New Roman MT Bold"/>
                <a:sym typeface="Times New Roman MT Bold"/>
              </a:rPr>
              <a:t>HOTELREVAI AI-DRIVEN REVENUE ANALYSIS FOR HOTELS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74193" y="7284279"/>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804960" y="2181074"/>
            <a:ext cx="10925233" cy="6254696"/>
          </a:xfrm>
          <a:custGeom>
            <a:avLst/>
            <a:gdLst/>
            <a:ahLst/>
            <a:cxnLst/>
            <a:rect r="r" b="b" t="t" l="l"/>
            <a:pathLst>
              <a:path h="6254696" w="10925233">
                <a:moveTo>
                  <a:pt x="0" y="0"/>
                </a:moveTo>
                <a:lnTo>
                  <a:pt x="10925233" y="0"/>
                </a:lnTo>
                <a:lnTo>
                  <a:pt x="10925233" y="6254696"/>
                </a:lnTo>
                <a:lnTo>
                  <a:pt x="0" y="6254696"/>
                </a:lnTo>
                <a:lnTo>
                  <a:pt x="0" y="0"/>
                </a:lnTo>
                <a:close/>
              </a:path>
            </a:pathLst>
          </a:custGeom>
          <a:blipFill>
            <a:blip r:embed="rId11"/>
            <a:stretch>
              <a:fillRect l="0" t="0" r="0" b="0"/>
            </a:stretch>
          </a:blipFill>
          <a:ln w="28575" cap="sq">
            <a:solidFill>
              <a:srgbClr val="626953"/>
            </a:solidFill>
            <a:prstDash val="solid"/>
            <a:miter/>
          </a:ln>
        </p:spPr>
      </p:sp>
      <p:sp>
        <p:nvSpPr>
          <p:cNvPr name="TextBox 12" id="12"/>
          <p:cNvSpPr txBox="true"/>
          <p:nvPr/>
        </p:nvSpPr>
        <p:spPr>
          <a:xfrm rot="0">
            <a:off x="6046057" y="663892"/>
            <a:ext cx="6218397" cy="710567"/>
          </a:xfrm>
          <a:prstGeom prst="rect">
            <a:avLst/>
          </a:prstGeom>
        </p:spPr>
        <p:txBody>
          <a:bodyPr anchor="t" rtlCol="false" tIns="0" lIns="0" bIns="0" rIns="0">
            <a:spAutoFit/>
          </a:bodyPr>
          <a:lstStyle/>
          <a:p>
            <a:pPr algn="ctr">
              <a:lnSpc>
                <a:spcPts val="5399"/>
              </a:lnSpc>
              <a:spcBef>
                <a:spcPct val="0"/>
              </a:spcBef>
            </a:pPr>
            <a:r>
              <a:rPr lang="en-US" b="true" sz="3599" spc="187">
                <a:solidFill>
                  <a:srgbClr val="626953"/>
                </a:solidFill>
                <a:latin typeface="Times New Roman MT Bold"/>
                <a:ea typeface="Times New Roman MT Bold"/>
                <a:cs typeface="Times New Roman MT Bold"/>
                <a:sym typeface="Times New Roman MT Bold"/>
              </a:rPr>
              <a:t>MILESTONE 2 OUTCOME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590329" y="2537563"/>
            <a:ext cx="8839639" cy="7512723"/>
          </a:xfrm>
          <a:prstGeom prst="rect">
            <a:avLst/>
          </a:prstGeom>
        </p:spPr>
        <p:txBody>
          <a:bodyPr anchor="t" rtlCol="false" tIns="0" lIns="0" bIns="0" rIns="0">
            <a:spAutoFit/>
          </a:bodyPr>
          <a:lstStyle/>
          <a:p>
            <a:pPr algn="l">
              <a:lnSpc>
                <a:spcPts val="4575"/>
              </a:lnSpc>
            </a:pPr>
            <a:r>
              <a:rPr lang="en-US" sz="3050" spc="158" b="true">
                <a:solidFill>
                  <a:srgbClr val="626953"/>
                </a:solidFill>
                <a:latin typeface="Times New Roman MT Bold"/>
                <a:ea typeface="Times New Roman MT Bold"/>
                <a:cs typeface="Times New Roman MT Bold"/>
                <a:sym typeface="Times New Roman MT Bold"/>
              </a:rPr>
              <a:t>METRICSDISPLAYED: </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•Occupancy %,</a:t>
            </a:r>
            <a:r>
              <a:rPr lang="en-US" sz="3050" spc="158">
                <a:solidFill>
                  <a:srgbClr val="000000"/>
                </a:solidFill>
                <a:latin typeface="Times New Roman MT"/>
                <a:ea typeface="Times New Roman MT"/>
                <a:cs typeface="Times New Roman MT"/>
                <a:sym typeface="Times New Roman MT"/>
              </a:rPr>
              <a:t> ADR, RevPAR, Total Revenue.</a:t>
            </a:r>
          </a:p>
          <a:p>
            <a:pPr algn="l">
              <a:lnSpc>
                <a:spcPts val="4575"/>
              </a:lnSpc>
              <a:spcBef>
                <a:spcPct val="0"/>
              </a:spcBef>
            </a:pPr>
          </a:p>
          <a:p>
            <a:pPr algn="l">
              <a:lnSpc>
                <a:spcPts val="4575"/>
              </a:lnSpc>
              <a:spcBef>
                <a:spcPct val="0"/>
              </a:spcBef>
            </a:pPr>
            <a:r>
              <a:rPr lang="en-US" b="true" sz="3050" spc="158">
                <a:solidFill>
                  <a:srgbClr val="626953"/>
                </a:solidFill>
                <a:latin typeface="Times New Roman MT Bold"/>
                <a:ea typeface="Times New Roman MT Bold"/>
                <a:cs typeface="Times New Roman MT Bold"/>
                <a:sym typeface="Times New Roman MT Bold"/>
              </a:rPr>
              <a:t>REVENUE </a:t>
            </a:r>
            <a:r>
              <a:rPr lang="en-US" b="true" sz="3050" spc="158">
                <a:solidFill>
                  <a:srgbClr val="626953"/>
                </a:solidFill>
                <a:latin typeface="Times New Roman MT Bold"/>
                <a:ea typeface="Times New Roman MT Bold"/>
                <a:cs typeface="Times New Roman MT Bold"/>
                <a:sym typeface="Times New Roman MT Bold"/>
              </a:rPr>
              <a:t>PERFORMANCE:</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•ADR → Pricing power indicator.</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•RevPAR → Overall revenue efficiency.</a:t>
            </a:r>
          </a:p>
          <a:p>
            <a:pPr algn="l">
              <a:lnSpc>
                <a:spcPts val="4575"/>
              </a:lnSpc>
              <a:spcBef>
                <a:spcPct val="0"/>
              </a:spcBef>
            </a:pPr>
          </a:p>
          <a:p>
            <a:pPr algn="l">
              <a:lnSpc>
                <a:spcPts val="4575"/>
              </a:lnSpc>
              <a:spcBef>
                <a:spcPct val="0"/>
              </a:spcBef>
            </a:pPr>
            <a:r>
              <a:rPr lang="en-US" b="true" sz="3050" spc="158">
                <a:solidFill>
                  <a:srgbClr val="626953"/>
                </a:solidFill>
                <a:latin typeface="Times New Roman MT Bold"/>
                <a:ea typeface="Times New Roman MT Bold"/>
                <a:cs typeface="Times New Roman MT Bold"/>
                <a:sym typeface="Times New Roman MT Bold"/>
              </a:rPr>
              <a:t>OCCUPANCY ANALYSIS:</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•Shows seasonal trends.</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•Measures weekend vs weekday performance.</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•Helps assess marketing campaign impact.</a:t>
            </a:r>
          </a:p>
          <a:p>
            <a:pPr algn="l">
              <a:lnSpc>
                <a:spcPts val="4575"/>
              </a:lnSpc>
              <a:spcBef>
                <a:spcPct val="0"/>
              </a:spcBef>
            </a:pPr>
          </a:p>
          <a:p>
            <a:pPr algn="l">
              <a:lnSpc>
                <a:spcPts val="4575"/>
              </a:lnSpc>
              <a:spcBef>
                <a:spcPct val="0"/>
              </a:spcBef>
            </a:pPr>
          </a:p>
        </p:txBody>
      </p:sp>
      <p:sp>
        <p:nvSpPr>
          <p:cNvPr name="TextBox 13" id="13"/>
          <p:cNvSpPr txBox="true"/>
          <p:nvPr/>
        </p:nvSpPr>
        <p:spPr>
          <a:xfrm rot="0">
            <a:off x="0" y="659930"/>
            <a:ext cx="18859937" cy="1821183"/>
          </a:xfrm>
          <a:prstGeom prst="rect">
            <a:avLst/>
          </a:prstGeom>
        </p:spPr>
        <p:txBody>
          <a:bodyPr anchor="t" rtlCol="false" tIns="0" lIns="0" bIns="0" rIns="0">
            <a:spAutoFit/>
          </a:bodyPr>
          <a:lstStyle/>
          <a:p>
            <a:pPr algn="ctr">
              <a:lnSpc>
                <a:spcPts val="7049"/>
              </a:lnSpc>
              <a:spcBef>
                <a:spcPct val="0"/>
              </a:spcBef>
            </a:pPr>
            <a:r>
              <a:rPr lang="en-US" b="true" sz="4699" spc="244">
                <a:solidFill>
                  <a:srgbClr val="626953"/>
                </a:solidFill>
                <a:latin typeface="Times New Roman MT Bold"/>
                <a:ea typeface="Times New Roman MT Bold"/>
                <a:cs typeface="Times New Roman MT Bold"/>
                <a:sym typeface="Times New Roman MT Bold"/>
              </a:rPr>
              <a:t>INTERACTIVE DASHBOARD</a:t>
            </a:r>
            <a:r>
              <a:rPr lang="en-US" b="true" sz="4699" spc="244">
                <a:solidFill>
                  <a:srgbClr val="626953"/>
                </a:solidFill>
                <a:latin typeface="Times New Roman MT Bold"/>
                <a:ea typeface="Times New Roman MT Bold"/>
                <a:cs typeface="Times New Roman MT Bold"/>
                <a:sym typeface="Times New Roman MT Bold"/>
              </a:rPr>
              <a:t> REVENUE &amp; OCCUPANCY ANALYSIS</a:t>
            </a:r>
          </a:p>
        </p:txBody>
      </p:sp>
      <p:grpSp>
        <p:nvGrpSpPr>
          <p:cNvPr name="Group 14" id="14"/>
          <p:cNvGrpSpPr/>
          <p:nvPr/>
        </p:nvGrpSpPr>
        <p:grpSpPr>
          <a:xfrm rot="0">
            <a:off x="10742213" y="3342755"/>
            <a:ext cx="7545787" cy="6944245"/>
            <a:chOff x="0" y="0"/>
            <a:chExt cx="10061050" cy="9258994"/>
          </a:xfrm>
        </p:grpSpPr>
        <p:pic>
          <p:nvPicPr>
            <p:cNvPr name="Picture 15" id="15"/>
            <p:cNvPicPr>
              <a:picLocks noChangeAspect="true"/>
            </p:cNvPicPr>
            <p:nvPr/>
          </p:nvPicPr>
          <p:blipFill>
            <a:blip r:embed="rId11"/>
            <a:srcRect l="13801" t="0" r="13801" b="0"/>
            <a:stretch>
              <a:fillRect/>
            </a:stretch>
          </p:blipFill>
          <p:spPr>
            <a:xfrm flipH="false" flipV="false">
              <a:off x="0" y="0"/>
              <a:ext cx="10061050" cy="9258994"/>
            </a:xfrm>
            <a:prstGeom prst="rect">
              <a:avLst/>
            </a:prstGeom>
          </p:spPr>
        </p:pic>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9135309" y="6022212"/>
            <a:ext cx="9152691" cy="4264788"/>
          </a:xfrm>
          <a:custGeom>
            <a:avLst/>
            <a:gdLst/>
            <a:ahLst/>
            <a:cxnLst/>
            <a:rect r="r" b="b" t="t" l="l"/>
            <a:pathLst>
              <a:path h="4264788" w="9152691">
                <a:moveTo>
                  <a:pt x="0" y="0"/>
                </a:moveTo>
                <a:lnTo>
                  <a:pt x="9152691" y="0"/>
                </a:lnTo>
                <a:lnTo>
                  <a:pt x="9152691" y="4264788"/>
                </a:lnTo>
                <a:lnTo>
                  <a:pt x="0" y="4264788"/>
                </a:lnTo>
                <a:lnTo>
                  <a:pt x="0" y="0"/>
                </a:lnTo>
                <a:close/>
              </a:path>
            </a:pathLst>
          </a:custGeom>
          <a:blipFill>
            <a:blip r:embed="rId11"/>
            <a:stretch>
              <a:fillRect l="-21305" t="-69170" r="0" b="-3192"/>
            </a:stretch>
          </a:blipFill>
        </p:spPr>
      </p:sp>
      <p:sp>
        <p:nvSpPr>
          <p:cNvPr name="TextBox 13" id="13"/>
          <p:cNvSpPr txBox="true"/>
          <p:nvPr/>
        </p:nvSpPr>
        <p:spPr>
          <a:xfrm rot="0">
            <a:off x="590329" y="2547088"/>
            <a:ext cx="10625989" cy="8584204"/>
          </a:xfrm>
          <a:prstGeom prst="rect">
            <a:avLst/>
          </a:prstGeom>
        </p:spPr>
        <p:txBody>
          <a:bodyPr anchor="t" rtlCol="false" tIns="0" lIns="0" bIns="0" rIns="0">
            <a:spAutoFit/>
          </a:bodyPr>
          <a:lstStyle/>
          <a:p>
            <a:pPr algn="l">
              <a:lnSpc>
                <a:spcPts val="4185"/>
              </a:lnSpc>
            </a:pPr>
            <a:r>
              <a:rPr lang="en-US" sz="2790" spc="145" b="true">
                <a:solidFill>
                  <a:srgbClr val="626953"/>
                </a:solidFill>
                <a:latin typeface="Times New Roman MT Bold"/>
                <a:ea typeface="Times New Roman MT Bold"/>
                <a:cs typeface="Times New Roman MT Bold"/>
                <a:sym typeface="Times New Roman MT Bold"/>
              </a:rPr>
              <a:t>INTERACTIVE FILTERING:</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Sli</a:t>
            </a:r>
            <a:r>
              <a:rPr lang="en-US" sz="2790" spc="145">
                <a:solidFill>
                  <a:srgbClr val="000000"/>
                </a:solidFill>
                <a:latin typeface="Times New Roman MT"/>
                <a:ea typeface="Times New Roman MT"/>
                <a:cs typeface="Times New Roman MT"/>
                <a:sym typeface="Times New Roman MT"/>
              </a:rPr>
              <a:t>cers for</a:t>
            </a:r>
            <a:r>
              <a:rPr lang="en-US" sz="2790" spc="145">
                <a:solidFill>
                  <a:srgbClr val="000000"/>
                </a:solidFill>
                <a:latin typeface="Times New Roman MT"/>
                <a:ea typeface="Times New Roman MT"/>
                <a:cs typeface="Times New Roman MT"/>
                <a:sym typeface="Times New Roman MT"/>
              </a:rPr>
              <a:t> room type, location, booking source.</a:t>
            </a:r>
          </a:p>
          <a:p>
            <a:pPr algn="l">
              <a:lnSpc>
                <a:spcPts val="4185"/>
              </a:lnSpc>
              <a:spcBef>
                <a:spcPct val="0"/>
              </a:spcBef>
            </a:pPr>
          </a:p>
          <a:p>
            <a:pPr algn="l">
              <a:lnSpc>
                <a:spcPts val="4185"/>
              </a:lnSpc>
              <a:spcBef>
                <a:spcPct val="0"/>
              </a:spcBef>
            </a:pPr>
            <a:r>
              <a:rPr lang="en-US" b="true" sz="2790" spc="145">
                <a:solidFill>
                  <a:srgbClr val="626953"/>
                </a:solidFill>
                <a:latin typeface="Times New Roman MT Bold"/>
                <a:ea typeface="Times New Roman MT Bold"/>
                <a:cs typeface="Times New Roman MT Bold"/>
                <a:sym typeface="Times New Roman MT Bold"/>
              </a:rPr>
              <a:t>DATA PRE</a:t>
            </a:r>
            <a:r>
              <a:rPr lang="en-US" b="true" sz="2790" spc="145">
                <a:solidFill>
                  <a:srgbClr val="626953"/>
                </a:solidFill>
                <a:latin typeface="Times New Roman MT Bold"/>
                <a:ea typeface="Times New Roman MT Bold"/>
                <a:cs typeface="Times New Roman MT Bold"/>
                <a:sym typeface="Times New Roman MT Bold"/>
              </a:rPr>
              <a:t>PARATION:</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Handle missing demographic fields and standardize categories.</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Group age into Youth, Adult, and Senior categories.</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Create Loyalty Flag (New vs Returning).</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Normalize data for clustering (if applied).</a:t>
            </a:r>
          </a:p>
          <a:p>
            <a:pPr algn="l">
              <a:lnSpc>
                <a:spcPts val="4185"/>
              </a:lnSpc>
              <a:spcBef>
                <a:spcPct val="0"/>
              </a:spcBef>
            </a:pPr>
          </a:p>
          <a:p>
            <a:pPr algn="l">
              <a:lnSpc>
                <a:spcPts val="4185"/>
              </a:lnSpc>
              <a:spcBef>
                <a:spcPct val="0"/>
              </a:spcBef>
            </a:pPr>
            <a:r>
              <a:rPr lang="en-US" b="true" sz="2790" spc="145">
                <a:solidFill>
                  <a:srgbClr val="626953"/>
                </a:solidFill>
                <a:latin typeface="Times New Roman MT Bold"/>
                <a:ea typeface="Times New Roman MT Bold"/>
                <a:cs typeface="Times New Roman MT Bold"/>
                <a:sym typeface="Times New Roman MT Bold"/>
              </a:rPr>
              <a:t>DEVELOPMENT HIGHLIGHTS:</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Raw data → Actionable dashboard.</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Strong data model built.</a:t>
            </a:r>
          </a:p>
          <a:p>
            <a:pPr algn="l">
              <a:lnSpc>
                <a:spcPts val="4185"/>
              </a:lnSpc>
              <a:spcBef>
                <a:spcPct val="0"/>
              </a:spcBef>
            </a:pPr>
          </a:p>
          <a:p>
            <a:pPr algn="l">
              <a:lnSpc>
                <a:spcPts val="4642"/>
              </a:lnSpc>
              <a:spcBef>
                <a:spcPct val="0"/>
              </a:spcBef>
            </a:pPr>
          </a:p>
          <a:p>
            <a:pPr algn="l">
              <a:lnSpc>
                <a:spcPts val="4642"/>
              </a:lnSpc>
              <a:spcBef>
                <a:spcPct val="0"/>
              </a:spcBef>
            </a:pPr>
          </a:p>
          <a:p>
            <a:pPr algn="l">
              <a:lnSpc>
                <a:spcPts val="4642"/>
              </a:lnSpc>
              <a:spcBef>
                <a:spcPct val="0"/>
              </a:spcBef>
            </a:pPr>
          </a:p>
        </p:txBody>
      </p:sp>
      <p:sp>
        <p:nvSpPr>
          <p:cNvPr name="TextBox 14" id="14"/>
          <p:cNvSpPr txBox="true"/>
          <p:nvPr/>
        </p:nvSpPr>
        <p:spPr>
          <a:xfrm rot="0">
            <a:off x="0" y="659930"/>
            <a:ext cx="18859937" cy="1821183"/>
          </a:xfrm>
          <a:prstGeom prst="rect">
            <a:avLst/>
          </a:prstGeom>
        </p:spPr>
        <p:txBody>
          <a:bodyPr anchor="t" rtlCol="false" tIns="0" lIns="0" bIns="0" rIns="0">
            <a:spAutoFit/>
          </a:bodyPr>
          <a:lstStyle/>
          <a:p>
            <a:pPr algn="ctr">
              <a:lnSpc>
                <a:spcPts val="7049"/>
              </a:lnSpc>
              <a:spcBef>
                <a:spcPct val="0"/>
              </a:spcBef>
            </a:pPr>
            <a:r>
              <a:rPr lang="en-US" b="true" sz="4699" spc="244">
                <a:solidFill>
                  <a:srgbClr val="626953"/>
                </a:solidFill>
                <a:latin typeface="Times New Roman MT Bold"/>
                <a:ea typeface="Times New Roman MT Bold"/>
                <a:cs typeface="Times New Roman MT Bold"/>
                <a:sym typeface="Times New Roman MT Bold"/>
              </a:rPr>
              <a:t>INTERACTIVE FILTERING DATA</a:t>
            </a:r>
            <a:r>
              <a:rPr lang="en-US" b="true" sz="4699" spc="244">
                <a:solidFill>
                  <a:srgbClr val="626953"/>
                </a:solidFill>
                <a:latin typeface="Times New Roman MT Bold"/>
                <a:ea typeface="Times New Roman MT Bold"/>
                <a:cs typeface="Times New Roman MT Bold"/>
                <a:sym typeface="Times New Roman MT Bold"/>
              </a:rPr>
              <a:t> PREPARATION &amp; BUSINESS IMPACT </a:t>
            </a:r>
          </a:p>
        </p:txBody>
      </p:sp>
      <p:sp>
        <p:nvSpPr>
          <p:cNvPr name="TextBox 15" id="15"/>
          <p:cNvSpPr txBox="true"/>
          <p:nvPr/>
        </p:nvSpPr>
        <p:spPr>
          <a:xfrm rot="0">
            <a:off x="10953952" y="2632931"/>
            <a:ext cx="6994327" cy="2510569"/>
          </a:xfrm>
          <a:prstGeom prst="rect">
            <a:avLst/>
          </a:prstGeom>
        </p:spPr>
        <p:txBody>
          <a:bodyPr anchor="t" rtlCol="false" tIns="0" lIns="0" bIns="0" rIns="0">
            <a:spAutoFit/>
          </a:bodyPr>
          <a:lstStyle/>
          <a:p>
            <a:pPr algn="l">
              <a:lnSpc>
                <a:spcPts val="3908"/>
              </a:lnSpc>
            </a:pPr>
            <a:r>
              <a:rPr lang="en-US" sz="2605" spc="135" b="true">
                <a:solidFill>
                  <a:srgbClr val="626953"/>
                </a:solidFill>
                <a:latin typeface="Times New Roman MT Bold"/>
                <a:ea typeface="Times New Roman MT Bold"/>
                <a:cs typeface="Times New Roman MT Bold"/>
                <a:sym typeface="Times New Roman MT Bold"/>
              </a:rPr>
              <a:t>BUSINESS IMPACT:</a:t>
            </a:r>
          </a:p>
          <a:p>
            <a:pPr algn="l">
              <a:lnSpc>
                <a:spcPts val="3908"/>
              </a:lnSpc>
              <a:spcBef>
                <a:spcPct val="0"/>
              </a:spcBef>
            </a:pPr>
            <a:r>
              <a:rPr lang="en-US" sz="2605" spc="135">
                <a:solidFill>
                  <a:srgbClr val="000000"/>
                </a:solidFill>
                <a:latin typeface="Times New Roman MT"/>
                <a:ea typeface="Times New Roman MT"/>
                <a:cs typeface="Times New Roman MT"/>
                <a:sym typeface="Times New Roman MT"/>
              </a:rPr>
              <a:t>Data-d</a:t>
            </a:r>
            <a:r>
              <a:rPr lang="en-US" sz="2605" spc="135">
                <a:solidFill>
                  <a:srgbClr val="000000"/>
                </a:solidFill>
                <a:latin typeface="Times New Roman MT"/>
                <a:ea typeface="Times New Roman MT"/>
                <a:cs typeface="Times New Roman MT"/>
                <a:sym typeface="Times New Roman MT"/>
              </a:rPr>
              <a:t>riven pricing decisions.</a:t>
            </a:r>
          </a:p>
          <a:p>
            <a:pPr algn="l">
              <a:lnSpc>
                <a:spcPts val="3908"/>
              </a:lnSpc>
              <a:spcBef>
                <a:spcPct val="0"/>
              </a:spcBef>
            </a:pPr>
            <a:r>
              <a:rPr lang="en-US" sz="2605" spc="135">
                <a:solidFill>
                  <a:srgbClr val="000000"/>
                </a:solidFill>
                <a:latin typeface="Times New Roman MT"/>
                <a:ea typeface="Times New Roman MT"/>
                <a:cs typeface="Times New Roman MT"/>
                <a:sym typeface="Times New Roman MT"/>
              </a:rPr>
              <a:t>Trend identification.</a:t>
            </a:r>
          </a:p>
          <a:p>
            <a:pPr algn="l">
              <a:lnSpc>
                <a:spcPts val="3908"/>
              </a:lnSpc>
              <a:spcBef>
                <a:spcPct val="0"/>
              </a:spcBef>
            </a:pPr>
            <a:r>
              <a:rPr lang="en-US" sz="2605" spc="135">
                <a:solidFill>
                  <a:srgbClr val="000000"/>
                </a:solidFill>
                <a:latin typeface="Times New Roman MT"/>
                <a:ea typeface="Times New Roman MT"/>
                <a:cs typeface="Times New Roman MT"/>
                <a:sym typeface="Times New Roman MT"/>
              </a:rPr>
              <a:t>Foundation for future AI-driven forecasting.</a:t>
            </a:r>
          </a:p>
          <a:p>
            <a:pPr algn="l">
              <a:lnSpc>
                <a:spcPts val="390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74193" y="7284279"/>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651387" y="2042216"/>
            <a:ext cx="11254047" cy="6344469"/>
          </a:xfrm>
          <a:custGeom>
            <a:avLst/>
            <a:gdLst/>
            <a:ahLst/>
            <a:cxnLst/>
            <a:rect r="r" b="b" t="t" l="l"/>
            <a:pathLst>
              <a:path h="6344469" w="11254047">
                <a:moveTo>
                  <a:pt x="0" y="0"/>
                </a:moveTo>
                <a:lnTo>
                  <a:pt x="11254047" y="0"/>
                </a:lnTo>
                <a:lnTo>
                  <a:pt x="11254047" y="6344469"/>
                </a:lnTo>
                <a:lnTo>
                  <a:pt x="0" y="6344469"/>
                </a:lnTo>
                <a:lnTo>
                  <a:pt x="0" y="0"/>
                </a:lnTo>
                <a:close/>
              </a:path>
            </a:pathLst>
          </a:custGeom>
          <a:blipFill>
            <a:blip r:embed="rId11"/>
            <a:stretch>
              <a:fillRect l="0" t="0" r="0" b="0"/>
            </a:stretch>
          </a:blipFill>
          <a:ln w="28575" cap="sq">
            <a:solidFill>
              <a:srgbClr val="626953"/>
            </a:solidFill>
            <a:prstDash val="solid"/>
            <a:miter/>
          </a:ln>
        </p:spPr>
      </p:sp>
      <p:sp>
        <p:nvSpPr>
          <p:cNvPr name="TextBox 12" id="12"/>
          <p:cNvSpPr txBox="true"/>
          <p:nvPr/>
        </p:nvSpPr>
        <p:spPr>
          <a:xfrm rot="0">
            <a:off x="6046057" y="663892"/>
            <a:ext cx="6218397" cy="710567"/>
          </a:xfrm>
          <a:prstGeom prst="rect">
            <a:avLst/>
          </a:prstGeom>
        </p:spPr>
        <p:txBody>
          <a:bodyPr anchor="t" rtlCol="false" tIns="0" lIns="0" bIns="0" rIns="0">
            <a:spAutoFit/>
          </a:bodyPr>
          <a:lstStyle/>
          <a:p>
            <a:pPr algn="ctr">
              <a:lnSpc>
                <a:spcPts val="5399"/>
              </a:lnSpc>
              <a:spcBef>
                <a:spcPct val="0"/>
              </a:spcBef>
            </a:pPr>
            <a:r>
              <a:rPr lang="en-US" b="true" sz="3599" spc="187">
                <a:solidFill>
                  <a:srgbClr val="626953"/>
                </a:solidFill>
                <a:latin typeface="Times New Roman MT Bold"/>
                <a:ea typeface="Times New Roman MT Bold"/>
                <a:cs typeface="Times New Roman MT Bold"/>
                <a:sym typeface="Times New Roman MT Bold"/>
              </a:rPr>
              <a:t>MILESTONE 3 OUTCOME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9144000" y="6721272"/>
            <a:ext cx="11039819" cy="6122837"/>
          </a:xfrm>
          <a:custGeom>
            <a:avLst/>
            <a:gdLst/>
            <a:ahLst/>
            <a:cxnLst/>
            <a:rect r="r" b="b" t="t" l="l"/>
            <a:pathLst>
              <a:path h="6122837" w="11039819">
                <a:moveTo>
                  <a:pt x="0" y="0"/>
                </a:moveTo>
                <a:lnTo>
                  <a:pt x="11039819" y="0"/>
                </a:lnTo>
                <a:lnTo>
                  <a:pt x="11039819" y="6122838"/>
                </a:lnTo>
                <a:lnTo>
                  <a:pt x="0" y="6122838"/>
                </a:lnTo>
                <a:lnTo>
                  <a:pt x="0" y="0"/>
                </a:lnTo>
                <a:close/>
              </a:path>
            </a:pathLst>
          </a:custGeom>
          <a:blipFill>
            <a:blip r:embed="rId11"/>
            <a:stretch>
              <a:fillRect l="0" t="-20203" r="0" b="0"/>
            </a:stretch>
          </a:blipFill>
        </p:spPr>
      </p:sp>
      <p:sp>
        <p:nvSpPr>
          <p:cNvPr name="TextBox 13" id="13"/>
          <p:cNvSpPr txBox="true"/>
          <p:nvPr/>
        </p:nvSpPr>
        <p:spPr>
          <a:xfrm rot="0">
            <a:off x="620210" y="2708668"/>
            <a:ext cx="17050678" cy="4260468"/>
          </a:xfrm>
          <a:prstGeom prst="rect">
            <a:avLst/>
          </a:prstGeom>
        </p:spPr>
        <p:txBody>
          <a:bodyPr anchor="t" rtlCol="false" tIns="0" lIns="0" bIns="0" rIns="0">
            <a:spAutoFit/>
          </a:bodyPr>
          <a:lstStyle/>
          <a:p>
            <a:pPr algn="just">
              <a:lnSpc>
                <a:spcPts val="5609"/>
              </a:lnSpc>
              <a:spcBef>
                <a:spcPct val="0"/>
              </a:spcBef>
            </a:pPr>
            <a:r>
              <a:rPr lang="en-US" sz="3739" spc="194">
                <a:solidFill>
                  <a:srgbClr val="000000"/>
                </a:solidFill>
                <a:latin typeface="Times New Roman MT"/>
                <a:ea typeface="Times New Roman MT"/>
                <a:cs typeface="Times New Roman MT"/>
                <a:sym typeface="Times New Roman MT"/>
              </a:rPr>
              <a:t>Guest personas were created by mapping the purpose of visit, age group, and loyalty (e.g., Family Loyalist, Solo Explorer, Corporate Guest). Insights suggest launching couple-oriented packages to boost off-peak bookings, upselling premium rooms to loyal guests for higher ADR, and offering direct booking incentives to reduce OTA costs and improve profitability.</a:t>
            </a:r>
          </a:p>
        </p:txBody>
      </p:sp>
      <p:sp>
        <p:nvSpPr>
          <p:cNvPr name="TextBox 14" id="14"/>
          <p:cNvSpPr txBox="true"/>
          <p:nvPr/>
        </p:nvSpPr>
        <p:spPr>
          <a:xfrm rot="0">
            <a:off x="-1786754" y="678232"/>
            <a:ext cx="18859937" cy="990603"/>
          </a:xfrm>
          <a:prstGeom prst="rect">
            <a:avLst/>
          </a:prstGeom>
        </p:spPr>
        <p:txBody>
          <a:bodyPr anchor="t" rtlCol="false" tIns="0" lIns="0" bIns="0" rIns="0">
            <a:spAutoFit/>
          </a:bodyPr>
          <a:lstStyle/>
          <a:p>
            <a:pPr algn="ctr">
              <a:lnSpc>
                <a:spcPts val="7499"/>
              </a:lnSpc>
              <a:spcBef>
                <a:spcPct val="0"/>
              </a:spcBef>
            </a:pPr>
            <a:r>
              <a:rPr lang="en-US" b="true" sz="4999" spc="259">
                <a:solidFill>
                  <a:srgbClr val="626953"/>
                </a:solidFill>
                <a:latin typeface="Times New Roman MT Bold"/>
                <a:ea typeface="Times New Roman MT Bold"/>
                <a:cs typeface="Times New Roman MT Bold"/>
                <a:sym typeface="Times New Roman MT Bold"/>
              </a:rPr>
              <a:t>FEATURE ENGIN</a:t>
            </a:r>
            <a:r>
              <a:rPr lang="en-US" b="true" sz="4999" spc="259">
                <a:solidFill>
                  <a:srgbClr val="626953"/>
                </a:solidFill>
                <a:latin typeface="Times New Roman MT Bold"/>
                <a:ea typeface="Times New Roman MT Bold"/>
                <a:cs typeface="Times New Roman MT Bold"/>
                <a:sym typeface="Times New Roman MT Bold"/>
              </a:rPr>
              <a:t>EERING &amp; INSIGHTS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620210" y="2708668"/>
            <a:ext cx="16841510" cy="7096511"/>
          </a:xfrm>
          <a:prstGeom prst="rect">
            <a:avLst/>
          </a:prstGeom>
        </p:spPr>
        <p:txBody>
          <a:bodyPr anchor="t" rtlCol="false" tIns="0" lIns="0" bIns="0" rIns="0">
            <a:spAutoFit/>
          </a:bodyPr>
          <a:lstStyle/>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Average Stay: </a:t>
            </a:r>
            <a:r>
              <a:rPr lang="en-US" sz="3739" spc="194">
                <a:solidFill>
                  <a:srgbClr val="000000"/>
                </a:solidFill>
                <a:latin typeface="Times New Roman MT"/>
                <a:ea typeface="Times New Roman MT"/>
                <a:cs typeface="Times New Roman MT"/>
                <a:sym typeface="Times New Roman MT"/>
              </a:rPr>
              <a:t>4.9 days </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Booking Cancellations:</a:t>
            </a:r>
            <a:r>
              <a:rPr lang="en-US" sz="3739" spc="194">
                <a:solidFill>
                  <a:srgbClr val="626953"/>
                </a:solidFill>
                <a:latin typeface="Times New Roman MT"/>
                <a:ea typeface="Times New Roman MT"/>
                <a:cs typeface="Times New Roman MT"/>
                <a:sym typeface="Times New Roman MT"/>
              </a:rPr>
              <a:t> </a:t>
            </a:r>
            <a:r>
              <a:rPr lang="en-US" sz="3739" spc="194">
                <a:solidFill>
                  <a:srgbClr val="000000"/>
                </a:solidFill>
                <a:latin typeface="Times New Roman MT"/>
                <a:ea typeface="Times New Roman MT"/>
                <a:cs typeface="Times New Roman MT"/>
                <a:sym typeface="Times New Roman MT"/>
              </a:rPr>
              <a:t>25%</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Occupancy:</a:t>
            </a:r>
            <a:r>
              <a:rPr lang="en-US" b="true" sz="3739" spc="194">
                <a:solidFill>
                  <a:srgbClr val="000000"/>
                </a:solidFill>
                <a:latin typeface="Times New Roman MT Bold"/>
                <a:ea typeface="Times New Roman MT Bold"/>
                <a:cs typeface="Times New Roman MT Bold"/>
                <a:sym typeface="Times New Roman MT Bold"/>
              </a:rPr>
              <a:t> </a:t>
            </a:r>
            <a:r>
              <a:rPr lang="en-US" sz="3739" spc="194">
                <a:solidFill>
                  <a:srgbClr val="000000"/>
                </a:solidFill>
                <a:latin typeface="Times New Roman MT"/>
                <a:ea typeface="Times New Roman MT"/>
                <a:cs typeface="Times New Roman MT"/>
                <a:sym typeface="Times New Roman MT"/>
              </a:rPr>
              <a:t>Slight downward trend → predict peaks &amp; lows</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Cancellations:</a:t>
            </a:r>
            <a:r>
              <a:rPr lang="en-US" sz="3739" spc="194">
                <a:solidFill>
                  <a:srgbClr val="000000"/>
                </a:solidFill>
                <a:latin typeface="Times New Roman MT"/>
                <a:ea typeface="Times New Roman MT"/>
                <a:cs typeface="Times New Roman MT"/>
                <a:sym typeface="Times New Roman MT"/>
              </a:rPr>
              <a:t> Declining month by month → improved stability</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Room Types:</a:t>
            </a:r>
            <a:r>
              <a:rPr lang="en-US" b="true" sz="3739" spc="194">
                <a:solidFill>
                  <a:srgbClr val="000000"/>
                </a:solidFill>
                <a:latin typeface="Times New Roman MT Bold"/>
                <a:ea typeface="Times New Roman MT Bold"/>
                <a:cs typeface="Times New Roman MT Bold"/>
                <a:sym typeface="Times New Roman MT Bold"/>
              </a:rPr>
              <a:t> </a:t>
            </a:r>
            <a:r>
              <a:rPr lang="en-US" sz="3739" spc="194">
                <a:solidFill>
                  <a:srgbClr val="000000"/>
                </a:solidFill>
                <a:latin typeface="Times New Roman MT"/>
                <a:ea typeface="Times New Roman MT"/>
                <a:cs typeface="Times New Roman MT"/>
                <a:sym typeface="Times New Roman MT"/>
              </a:rPr>
              <a:t>F, D, E = longer stays (5–6 days),L = short (~1.5 days)</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Customer Mix:</a:t>
            </a:r>
            <a:r>
              <a:rPr lang="en-US" b="true" sz="3739" spc="194">
                <a:solidFill>
                  <a:srgbClr val="000000"/>
                </a:solidFill>
                <a:latin typeface="Times New Roman MT Bold"/>
                <a:ea typeface="Times New Roman MT Bold"/>
                <a:cs typeface="Times New Roman MT Bold"/>
                <a:sym typeface="Times New Roman MT Bold"/>
              </a:rPr>
              <a:t> </a:t>
            </a:r>
            <a:r>
              <a:rPr lang="en-US" sz="3739" spc="194">
                <a:solidFill>
                  <a:srgbClr val="000000"/>
                </a:solidFill>
                <a:latin typeface="Times New Roman MT"/>
                <a:ea typeface="Times New Roman MT"/>
                <a:cs typeface="Times New Roman MT"/>
                <a:sym typeface="Times New Roman MT"/>
              </a:rPr>
              <a:t>Contract customers dominate (473) → target promotions</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Stay Pattern:</a:t>
            </a:r>
            <a:r>
              <a:rPr lang="en-US" b="true" sz="3739" spc="194">
                <a:solidFill>
                  <a:srgbClr val="000000"/>
                </a:solidFill>
                <a:latin typeface="Times New Roman MT Bold"/>
                <a:ea typeface="Times New Roman MT Bold"/>
                <a:cs typeface="Times New Roman MT Bold"/>
                <a:sym typeface="Times New Roman MT Bold"/>
              </a:rPr>
              <a:t> </a:t>
            </a:r>
            <a:r>
              <a:rPr lang="en-US" sz="3739" spc="194">
                <a:solidFill>
                  <a:srgbClr val="000000"/>
                </a:solidFill>
                <a:latin typeface="Times New Roman MT"/>
                <a:ea typeface="Times New Roman MT"/>
                <a:cs typeface="Times New Roman MT"/>
                <a:sym typeface="Times New Roman MT"/>
              </a:rPr>
              <a:t>Contract → longer stays (F, D, A),Transient/Group → moderate stays</a:t>
            </a:r>
          </a:p>
          <a:p>
            <a:pPr algn="just">
              <a:lnSpc>
                <a:spcPts val="5609"/>
              </a:lnSpc>
            </a:pPr>
          </a:p>
          <a:p>
            <a:pPr algn="just">
              <a:lnSpc>
                <a:spcPts val="5609"/>
              </a:lnSpc>
              <a:spcBef>
                <a:spcPct val="0"/>
              </a:spcBef>
            </a:pPr>
          </a:p>
        </p:txBody>
      </p:sp>
      <p:sp>
        <p:nvSpPr>
          <p:cNvPr name="TextBox 13" id="13"/>
          <p:cNvSpPr txBox="true"/>
          <p:nvPr/>
        </p:nvSpPr>
        <p:spPr>
          <a:xfrm rot="0">
            <a:off x="-3416024" y="682471"/>
            <a:ext cx="18859937" cy="1064899"/>
          </a:xfrm>
          <a:prstGeom prst="rect">
            <a:avLst/>
          </a:prstGeom>
        </p:spPr>
        <p:txBody>
          <a:bodyPr anchor="t" rtlCol="false" tIns="0" lIns="0" bIns="0" rIns="0">
            <a:spAutoFit/>
          </a:bodyPr>
          <a:lstStyle/>
          <a:p>
            <a:pPr algn="ctr">
              <a:lnSpc>
                <a:spcPts val="7949"/>
              </a:lnSpc>
              <a:spcBef>
                <a:spcPct val="0"/>
              </a:spcBef>
            </a:pPr>
            <a:r>
              <a:rPr lang="en-US" b="true" sz="5299" spc="275">
                <a:solidFill>
                  <a:srgbClr val="626953"/>
                </a:solidFill>
                <a:latin typeface="Times New Roman MT Bold"/>
                <a:ea typeface="Times New Roman MT Bold"/>
                <a:cs typeface="Times New Roman MT Bold"/>
                <a:sym typeface="Times New Roman MT Bold"/>
              </a:rPr>
              <a:t>KEY MET</a:t>
            </a:r>
            <a:r>
              <a:rPr lang="en-US" b="true" sz="5299" spc="275">
                <a:solidFill>
                  <a:srgbClr val="626953"/>
                </a:solidFill>
                <a:latin typeface="Times New Roman MT Bold"/>
                <a:ea typeface="Times New Roman MT Bold"/>
                <a:cs typeface="Times New Roman MT Bold"/>
                <a:sym typeface="Times New Roman MT Bold"/>
              </a:rPr>
              <a:t>RICS &amp; INSIGHTS</a:t>
            </a:r>
          </a:p>
        </p:txBody>
      </p:sp>
      <p:sp>
        <p:nvSpPr>
          <p:cNvPr name="Freeform 14" id="14"/>
          <p:cNvSpPr/>
          <p:nvPr/>
        </p:nvSpPr>
        <p:spPr>
          <a:xfrm flipH="false" flipV="false" rot="0">
            <a:off x="15443913" y="1348270"/>
            <a:ext cx="4035613" cy="1665608"/>
          </a:xfrm>
          <a:custGeom>
            <a:avLst/>
            <a:gdLst/>
            <a:ahLst/>
            <a:cxnLst/>
            <a:rect r="r" b="b" t="t" l="l"/>
            <a:pathLst>
              <a:path h="1665608" w="4035613">
                <a:moveTo>
                  <a:pt x="0" y="0"/>
                </a:moveTo>
                <a:lnTo>
                  <a:pt x="4035614" y="0"/>
                </a:lnTo>
                <a:lnTo>
                  <a:pt x="4035614"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6020847" y="-60721"/>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74193" y="7284279"/>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4031602" y="2181074"/>
            <a:ext cx="11378787" cy="6414791"/>
          </a:xfrm>
          <a:custGeom>
            <a:avLst/>
            <a:gdLst/>
            <a:ahLst/>
            <a:cxnLst/>
            <a:rect r="r" b="b" t="t" l="l"/>
            <a:pathLst>
              <a:path h="6414791" w="11378787">
                <a:moveTo>
                  <a:pt x="0" y="0"/>
                </a:moveTo>
                <a:lnTo>
                  <a:pt x="11378787" y="0"/>
                </a:lnTo>
                <a:lnTo>
                  <a:pt x="11378787" y="6414791"/>
                </a:lnTo>
                <a:lnTo>
                  <a:pt x="0" y="6414791"/>
                </a:lnTo>
                <a:lnTo>
                  <a:pt x="0" y="0"/>
                </a:lnTo>
                <a:close/>
              </a:path>
            </a:pathLst>
          </a:custGeom>
          <a:blipFill>
            <a:blip r:embed="rId11"/>
            <a:stretch>
              <a:fillRect l="0" t="0" r="0" b="0"/>
            </a:stretch>
          </a:blipFill>
          <a:ln w="28575" cap="sq">
            <a:solidFill>
              <a:srgbClr val="626953"/>
            </a:solidFill>
            <a:prstDash val="solid"/>
            <a:miter/>
          </a:ln>
        </p:spPr>
      </p:sp>
      <p:sp>
        <p:nvSpPr>
          <p:cNvPr name="TextBox 12" id="12"/>
          <p:cNvSpPr txBox="true"/>
          <p:nvPr/>
        </p:nvSpPr>
        <p:spPr>
          <a:xfrm rot="0">
            <a:off x="6046057" y="663892"/>
            <a:ext cx="6218397" cy="710567"/>
          </a:xfrm>
          <a:prstGeom prst="rect">
            <a:avLst/>
          </a:prstGeom>
        </p:spPr>
        <p:txBody>
          <a:bodyPr anchor="t" rtlCol="false" tIns="0" lIns="0" bIns="0" rIns="0">
            <a:spAutoFit/>
          </a:bodyPr>
          <a:lstStyle/>
          <a:p>
            <a:pPr algn="ctr">
              <a:lnSpc>
                <a:spcPts val="5399"/>
              </a:lnSpc>
              <a:spcBef>
                <a:spcPct val="0"/>
              </a:spcBef>
            </a:pPr>
            <a:r>
              <a:rPr lang="en-US" b="true" sz="3599" spc="187">
                <a:solidFill>
                  <a:srgbClr val="626953"/>
                </a:solidFill>
                <a:latin typeface="Times New Roman MT Bold"/>
                <a:ea typeface="Times New Roman MT Bold"/>
                <a:cs typeface="Times New Roman MT Bold"/>
                <a:sym typeface="Times New Roman MT Bold"/>
              </a:rPr>
              <a:t>MILESTONE 4 OUTCOME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0742213" y="3342755"/>
            <a:ext cx="7545787" cy="6944245"/>
            <a:chOff x="0" y="0"/>
            <a:chExt cx="10061050" cy="9258994"/>
          </a:xfrm>
        </p:grpSpPr>
        <p:pic>
          <p:nvPicPr>
            <p:cNvPr name="Picture 13" id="13"/>
            <p:cNvPicPr>
              <a:picLocks noChangeAspect="true"/>
            </p:cNvPicPr>
            <p:nvPr/>
          </p:nvPicPr>
          <p:blipFill>
            <a:blip r:embed="rId11"/>
            <a:srcRect l="13779" t="0" r="13779" b="0"/>
            <a:stretch>
              <a:fillRect/>
            </a:stretch>
          </p:blipFill>
          <p:spPr>
            <a:xfrm flipH="false" flipV="false">
              <a:off x="0" y="0"/>
              <a:ext cx="10061050" cy="9258994"/>
            </a:xfrm>
            <a:prstGeom prst="rect">
              <a:avLst/>
            </a:prstGeom>
          </p:spPr>
        </p:pic>
      </p:grpSp>
      <p:sp>
        <p:nvSpPr>
          <p:cNvPr name="TextBox 14" id="14"/>
          <p:cNvSpPr txBox="true"/>
          <p:nvPr/>
        </p:nvSpPr>
        <p:spPr>
          <a:xfrm rot="0">
            <a:off x="590329" y="2518513"/>
            <a:ext cx="9991480" cy="7164794"/>
          </a:xfrm>
          <a:prstGeom prst="rect">
            <a:avLst/>
          </a:prstGeom>
        </p:spPr>
        <p:txBody>
          <a:bodyPr anchor="t" rtlCol="false" tIns="0" lIns="0" bIns="0" rIns="0">
            <a:spAutoFit/>
          </a:bodyPr>
          <a:lstStyle/>
          <a:p>
            <a:pPr algn="l">
              <a:lnSpc>
                <a:spcPts val="5171"/>
              </a:lnSpc>
            </a:pPr>
            <a:r>
              <a:rPr lang="en-US" sz="3447" spc="179" b="true">
                <a:solidFill>
                  <a:srgbClr val="626953"/>
                </a:solidFill>
                <a:latin typeface="Times New Roman MT Bold"/>
                <a:ea typeface="Times New Roman MT Bold"/>
                <a:cs typeface="Times New Roman MT Bold"/>
                <a:sym typeface="Times New Roman MT Bold"/>
              </a:rPr>
              <a:t>METRICS:</a:t>
            </a:r>
          </a:p>
          <a:p>
            <a:pPr algn="l">
              <a:lnSpc>
                <a:spcPts val="5171"/>
              </a:lnSpc>
              <a:spcBef>
                <a:spcPct val="0"/>
              </a:spcBef>
            </a:pPr>
            <a:r>
              <a:rPr lang="en-US" sz="3447" spc="179">
                <a:solidFill>
                  <a:srgbClr val="000000"/>
                </a:solidFill>
                <a:latin typeface="Times New Roman MT"/>
                <a:ea typeface="Times New Roman MT"/>
                <a:cs typeface="Times New Roman MT"/>
                <a:sym typeface="Times New Roman MT"/>
              </a:rPr>
              <a:t>ADR, Tot</a:t>
            </a:r>
            <a:r>
              <a:rPr lang="en-US" sz="3447" spc="179">
                <a:solidFill>
                  <a:srgbClr val="000000"/>
                </a:solidFill>
                <a:latin typeface="Times New Roman MT"/>
                <a:ea typeface="Times New Roman MT"/>
                <a:cs typeface="Times New Roman MT"/>
                <a:sym typeface="Times New Roman MT"/>
              </a:rPr>
              <a:t>al Bookings,</a:t>
            </a:r>
            <a:r>
              <a:rPr lang="en-US" sz="3447" spc="179">
                <a:solidFill>
                  <a:srgbClr val="000000"/>
                </a:solidFill>
                <a:latin typeface="Times New Roman MT"/>
                <a:ea typeface="Times New Roman MT"/>
                <a:cs typeface="Times New Roman MT"/>
                <a:sym typeface="Times New Roman MT"/>
              </a:rPr>
              <a:t> Ancillary %, Total Revenue, Avg Stay Length</a:t>
            </a:r>
          </a:p>
          <a:p>
            <a:pPr algn="l">
              <a:lnSpc>
                <a:spcPts val="5171"/>
              </a:lnSpc>
              <a:spcBef>
                <a:spcPct val="0"/>
              </a:spcBef>
            </a:pPr>
          </a:p>
          <a:p>
            <a:pPr algn="l">
              <a:lnSpc>
                <a:spcPts val="5171"/>
              </a:lnSpc>
              <a:spcBef>
                <a:spcPct val="0"/>
              </a:spcBef>
            </a:pPr>
            <a:r>
              <a:rPr lang="en-US" b="true" sz="3447" spc="179">
                <a:solidFill>
                  <a:srgbClr val="626953"/>
                </a:solidFill>
                <a:latin typeface="Times New Roman MT Bold"/>
                <a:ea typeface="Times New Roman MT Bold"/>
                <a:cs typeface="Times New Roman MT Bold"/>
                <a:sym typeface="Times New Roman MT Bold"/>
              </a:rPr>
              <a:t>VISU</a:t>
            </a:r>
            <a:r>
              <a:rPr lang="en-US" b="true" sz="3447" spc="179">
                <a:solidFill>
                  <a:srgbClr val="626953"/>
                </a:solidFill>
                <a:latin typeface="Times New Roman MT Bold"/>
                <a:ea typeface="Times New Roman MT Bold"/>
                <a:cs typeface="Times New Roman MT Bold"/>
                <a:sym typeface="Times New Roman MT Bold"/>
              </a:rPr>
              <a:t>ALS:</a:t>
            </a:r>
          </a:p>
          <a:p>
            <a:pPr algn="l">
              <a:lnSpc>
                <a:spcPts val="5171"/>
              </a:lnSpc>
              <a:spcBef>
                <a:spcPct val="0"/>
              </a:spcBef>
            </a:pPr>
            <a:r>
              <a:rPr lang="en-US" sz="3447" spc="179">
                <a:solidFill>
                  <a:srgbClr val="000000"/>
                </a:solidFill>
                <a:latin typeface="Times New Roman MT"/>
                <a:ea typeface="Times New Roman MT"/>
                <a:cs typeface="Times New Roman MT"/>
                <a:sym typeface="Times New Roman MT"/>
              </a:rPr>
              <a:t>- Pricing Tier vs Revenue</a:t>
            </a:r>
          </a:p>
          <a:p>
            <a:pPr algn="l">
              <a:lnSpc>
                <a:spcPts val="5171"/>
              </a:lnSpc>
              <a:spcBef>
                <a:spcPct val="0"/>
              </a:spcBef>
            </a:pPr>
            <a:r>
              <a:rPr lang="en-US" sz="3447" spc="179">
                <a:solidFill>
                  <a:srgbClr val="000000"/>
                </a:solidFill>
                <a:latin typeface="Times New Roman MT"/>
                <a:ea typeface="Times New Roman MT"/>
                <a:cs typeface="Times New Roman MT"/>
                <a:sym typeface="Times New Roman MT"/>
              </a:rPr>
              <a:t>- ADR &amp; RevPAR by Month</a:t>
            </a:r>
          </a:p>
          <a:p>
            <a:pPr algn="l">
              <a:lnSpc>
                <a:spcPts val="5171"/>
              </a:lnSpc>
              <a:spcBef>
                <a:spcPct val="0"/>
              </a:spcBef>
            </a:pPr>
            <a:r>
              <a:rPr lang="en-US" sz="3447" spc="179">
                <a:solidFill>
                  <a:srgbClr val="000000"/>
                </a:solidFill>
                <a:latin typeface="Times New Roman MT"/>
                <a:ea typeface="Times New Roman MT"/>
                <a:cs typeface="Times New Roman MT"/>
                <a:sym typeface="Times New Roman MT"/>
              </a:rPr>
              <a:t>- Ancillary Revenue by AgentCode</a:t>
            </a:r>
          </a:p>
          <a:p>
            <a:pPr algn="l">
              <a:lnSpc>
                <a:spcPts val="5171"/>
              </a:lnSpc>
              <a:spcBef>
                <a:spcPct val="0"/>
              </a:spcBef>
            </a:pPr>
          </a:p>
          <a:p>
            <a:pPr algn="l">
              <a:lnSpc>
                <a:spcPts val="5171"/>
              </a:lnSpc>
              <a:spcBef>
                <a:spcPct val="0"/>
              </a:spcBef>
            </a:pPr>
          </a:p>
          <a:p>
            <a:pPr algn="l">
              <a:lnSpc>
                <a:spcPts val="5171"/>
              </a:lnSpc>
              <a:spcBef>
                <a:spcPct val="0"/>
              </a:spcBef>
            </a:pPr>
          </a:p>
        </p:txBody>
      </p:sp>
      <p:sp>
        <p:nvSpPr>
          <p:cNvPr name="TextBox 15" id="15"/>
          <p:cNvSpPr txBox="true"/>
          <p:nvPr/>
        </p:nvSpPr>
        <p:spPr>
          <a:xfrm rot="0">
            <a:off x="-2839090" y="687757"/>
            <a:ext cx="18859937" cy="935358"/>
          </a:xfrm>
          <a:prstGeom prst="rect">
            <a:avLst/>
          </a:prstGeom>
        </p:spPr>
        <p:txBody>
          <a:bodyPr anchor="t" rtlCol="false" tIns="0" lIns="0" bIns="0" rIns="0">
            <a:spAutoFit/>
          </a:bodyPr>
          <a:lstStyle/>
          <a:p>
            <a:pPr algn="ctr">
              <a:lnSpc>
                <a:spcPts val="7049"/>
              </a:lnSpc>
              <a:spcBef>
                <a:spcPct val="0"/>
              </a:spcBef>
            </a:pPr>
            <a:r>
              <a:rPr lang="en-US" b="true" sz="4699" spc="244">
                <a:solidFill>
                  <a:srgbClr val="626953"/>
                </a:solidFill>
                <a:latin typeface="Times New Roman MT Bold"/>
                <a:ea typeface="Times New Roman MT Bold"/>
                <a:cs typeface="Times New Roman MT Bold"/>
                <a:sym typeface="Times New Roman MT Bold"/>
              </a:rPr>
              <a:t>REVENUE STRATEGY DASHBOARD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590329" y="2518513"/>
            <a:ext cx="8553671" cy="8591567"/>
          </a:xfrm>
          <a:prstGeom prst="rect">
            <a:avLst/>
          </a:prstGeom>
        </p:spPr>
        <p:txBody>
          <a:bodyPr anchor="t" rtlCol="false" tIns="0" lIns="0" bIns="0" rIns="0">
            <a:spAutoFit/>
          </a:bodyPr>
          <a:lstStyle/>
          <a:p>
            <a:pPr algn="l">
              <a:lnSpc>
                <a:spcPts val="5180"/>
              </a:lnSpc>
            </a:pPr>
            <a:r>
              <a:rPr lang="en-US" sz="3453" spc="179" b="true">
                <a:solidFill>
                  <a:srgbClr val="626953"/>
                </a:solidFill>
                <a:latin typeface="Times New Roman MT Bold"/>
                <a:ea typeface="Times New Roman MT Bold"/>
                <a:cs typeface="Times New Roman MT Bold"/>
                <a:sym typeface="Times New Roman MT Bold"/>
              </a:rPr>
              <a:t>FINDINGS:                                                   </a:t>
            </a:r>
          </a:p>
          <a:p>
            <a:pPr algn="l">
              <a:lnSpc>
                <a:spcPts val="5180"/>
              </a:lnSpc>
            </a:pPr>
            <a:r>
              <a:rPr lang="en-US" sz="3453" spc="179">
                <a:solidFill>
                  <a:srgbClr val="000000"/>
                </a:solidFill>
                <a:latin typeface="Times New Roman MT"/>
                <a:ea typeface="Times New Roman MT"/>
                <a:cs typeface="Times New Roman MT"/>
                <a:sym typeface="Times New Roman MT"/>
              </a:rPr>
              <a:t>ADR &amp; RevPAR highest</a:t>
            </a:r>
            <a:r>
              <a:rPr lang="en-US" sz="3453" spc="179">
                <a:solidFill>
                  <a:srgbClr val="000000"/>
                </a:solidFill>
                <a:latin typeface="Times New Roman MT"/>
                <a:ea typeface="Times New Roman MT"/>
                <a:cs typeface="Times New Roman MT"/>
                <a:sym typeface="Times New Roman MT"/>
              </a:rPr>
              <a:t> in Summer</a:t>
            </a:r>
          </a:p>
          <a:p>
            <a:pPr algn="l">
              <a:lnSpc>
                <a:spcPts val="5180"/>
              </a:lnSpc>
            </a:pPr>
            <a:r>
              <a:rPr lang="en-US" sz="3453" spc="179">
                <a:solidFill>
                  <a:srgbClr val="000000"/>
                </a:solidFill>
                <a:latin typeface="Times New Roman MT"/>
                <a:ea typeface="Times New Roman MT"/>
                <a:cs typeface="Times New Roman MT"/>
                <a:sym typeface="Times New Roman MT"/>
              </a:rPr>
              <a:t>Revenue highest in premium tier</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Negative</a:t>
            </a:r>
            <a:r>
              <a:rPr lang="en-US" sz="3453" spc="179">
                <a:solidFill>
                  <a:srgbClr val="000000"/>
                </a:solidFill>
                <a:latin typeface="Times New Roman MT"/>
                <a:ea typeface="Times New Roman MT"/>
                <a:cs typeface="Times New Roman MT"/>
                <a:sym typeface="Times New Roman MT"/>
              </a:rPr>
              <a:t> ancillary revenue from 1 agent</a:t>
            </a:r>
          </a:p>
          <a:p>
            <a:pPr algn="l">
              <a:lnSpc>
                <a:spcPts val="5180"/>
              </a:lnSpc>
              <a:spcBef>
                <a:spcPct val="0"/>
              </a:spcBef>
            </a:pPr>
          </a:p>
          <a:p>
            <a:pPr algn="l">
              <a:lnSpc>
                <a:spcPts val="5180"/>
              </a:lnSpc>
              <a:spcBef>
                <a:spcPct val="0"/>
              </a:spcBef>
            </a:pPr>
            <a:r>
              <a:rPr lang="en-US" b="true" sz="3453" spc="179">
                <a:solidFill>
                  <a:srgbClr val="626953"/>
                </a:solidFill>
                <a:latin typeface="Times New Roman MT Bold"/>
                <a:ea typeface="Times New Roman MT Bold"/>
                <a:cs typeface="Times New Roman MT Bold"/>
                <a:sym typeface="Times New Roman MT Bold"/>
              </a:rPr>
              <a:t>ACTION</a:t>
            </a:r>
            <a:r>
              <a:rPr lang="en-US" b="true" sz="3453" spc="179">
                <a:solidFill>
                  <a:srgbClr val="626953"/>
                </a:solidFill>
                <a:latin typeface="Times New Roman MT Bold"/>
                <a:ea typeface="Times New Roman MT Bold"/>
                <a:cs typeface="Times New Roman MT Bold"/>
                <a:sym typeface="Times New Roman MT Bold"/>
              </a:rPr>
              <a:t>S:</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Adjust pricing</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Investigate agent issue</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Optimize seasonal packages</a:t>
            </a:r>
          </a:p>
          <a:p>
            <a:pPr algn="l">
              <a:lnSpc>
                <a:spcPts val="5180"/>
              </a:lnSpc>
              <a:spcBef>
                <a:spcPct val="0"/>
              </a:spcBef>
            </a:pPr>
          </a:p>
          <a:p>
            <a:pPr algn="l">
              <a:lnSpc>
                <a:spcPts val="5180"/>
              </a:lnSpc>
              <a:spcBef>
                <a:spcPct val="0"/>
              </a:spcBef>
            </a:pPr>
          </a:p>
          <a:p>
            <a:pPr algn="l">
              <a:lnSpc>
                <a:spcPts val="5180"/>
              </a:lnSpc>
              <a:spcBef>
                <a:spcPct val="0"/>
              </a:spcBef>
            </a:pPr>
          </a:p>
          <a:p>
            <a:pPr algn="l">
              <a:lnSpc>
                <a:spcPts val="5180"/>
              </a:lnSpc>
              <a:spcBef>
                <a:spcPct val="0"/>
              </a:spcBef>
            </a:pPr>
          </a:p>
        </p:txBody>
      </p:sp>
      <p:sp>
        <p:nvSpPr>
          <p:cNvPr name="TextBox 13" id="13"/>
          <p:cNvSpPr txBox="true"/>
          <p:nvPr/>
        </p:nvSpPr>
        <p:spPr>
          <a:xfrm rot="0">
            <a:off x="-285968" y="664208"/>
            <a:ext cx="18859937" cy="935358"/>
          </a:xfrm>
          <a:prstGeom prst="rect">
            <a:avLst/>
          </a:prstGeom>
        </p:spPr>
        <p:txBody>
          <a:bodyPr anchor="t" rtlCol="false" tIns="0" lIns="0" bIns="0" rIns="0">
            <a:spAutoFit/>
          </a:bodyPr>
          <a:lstStyle/>
          <a:p>
            <a:pPr algn="ctr">
              <a:lnSpc>
                <a:spcPts val="7049"/>
              </a:lnSpc>
              <a:spcBef>
                <a:spcPct val="0"/>
              </a:spcBef>
            </a:pPr>
            <a:r>
              <a:rPr lang="en-US" b="true" sz="4699" spc="244">
                <a:solidFill>
                  <a:srgbClr val="626953"/>
                </a:solidFill>
                <a:latin typeface="Times New Roman MT Bold"/>
                <a:ea typeface="Times New Roman MT Bold"/>
                <a:cs typeface="Times New Roman MT Bold"/>
                <a:sym typeface="Times New Roman MT Bold"/>
              </a:rPr>
              <a:t>REVENUE STRATEGY INSIGHTS &amp; BUSINESS IMPACT</a:t>
            </a:r>
          </a:p>
        </p:txBody>
      </p:sp>
      <p:sp>
        <p:nvSpPr>
          <p:cNvPr name="TextBox 14" id="14"/>
          <p:cNvSpPr txBox="true"/>
          <p:nvPr/>
        </p:nvSpPr>
        <p:spPr>
          <a:xfrm rot="0">
            <a:off x="9527782" y="2518513"/>
            <a:ext cx="8553671" cy="7926576"/>
          </a:xfrm>
          <a:prstGeom prst="rect">
            <a:avLst/>
          </a:prstGeom>
        </p:spPr>
        <p:txBody>
          <a:bodyPr anchor="t" rtlCol="false" tIns="0" lIns="0" bIns="0" rIns="0">
            <a:spAutoFit/>
          </a:bodyPr>
          <a:lstStyle/>
          <a:p>
            <a:pPr algn="l">
              <a:lnSpc>
                <a:spcPts val="5180"/>
              </a:lnSpc>
            </a:pPr>
            <a:r>
              <a:rPr lang="en-US" sz="3453" spc="179" b="true">
                <a:solidFill>
                  <a:srgbClr val="626953"/>
                </a:solidFill>
                <a:latin typeface="Times New Roman MT Bold"/>
                <a:ea typeface="Times New Roman MT Bold"/>
                <a:cs typeface="Times New Roman MT Bold"/>
                <a:sym typeface="Times New Roman MT Bold"/>
              </a:rPr>
              <a:t>IMPACT:</a:t>
            </a:r>
          </a:p>
          <a:p>
            <a:pPr algn="l">
              <a:lnSpc>
                <a:spcPts val="5180"/>
              </a:lnSpc>
            </a:pPr>
            <a:r>
              <a:rPr lang="en-US" sz="3453" spc="179">
                <a:solidFill>
                  <a:srgbClr val="000000"/>
                </a:solidFill>
                <a:latin typeface="Times New Roman MT"/>
                <a:ea typeface="Times New Roman MT"/>
                <a:cs typeface="Times New Roman MT"/>
                <a:sym typeface="Times New Roman MT"/>
              </a:rPr>
              <a:t>Targeted marketing</a:t>
            </a:r>
          </a:p>
          <a:p>
            <a:pPr algn="l">
              <a:lnSpc>
                <a:spcPts val="5180"/>
              </a:lnSpc>
            </a:pPr>
            <a:r>
              <a:rPr lang="en-US" sz="3453" spc="179">
                <a:solidFill>
                  <a:srgbClr val="000000"/>
                </a:solidFill>
                <a:latin typeface="Times New Roman MT"/>
                <a:ea typeface="Times New Roman MT"/>
                <a:cs typeface="Times New Roman MT"/>
                <a:sym typeface="Times New Roman MT"/>
              </a:rPr>
              <a:t>Perso</a:t>
            </a:r>
            <a:r>
              <a:rPr lang="en-US" sz="3453" spc="179">
                <a:solidFill>
                  <a:srgbClr val="000000"/>
                </a:solidFill>
                <a:latin typeface="Times New Roman MT"/>
                <a:ea typeface="Times New Roman MT"/>
                <a:cs typeface="Times New Roman MT"/>
                <a:sym typeface="Times New Roman MT"/>
              </a:rPr>
              <a:t>nalized offers</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Impro</a:t>
            </a:r>
            <a:r>
              <a:rPr lang="en-US" sz="3453" spc="179">
                <a:solidFill>
                  <a:srgbClr val="000000"/>
                </a:solidFill>
                <a:latin typeface="Times New Roman MT"/>
                <a:ea typeface="Times New Roman MT"/>
                <a:cs typeface="Times New Roman MT"/>
                <a:sym typeface="Times New Roman MT"/>
              </a:rPr>
              <a:t>ved guest satisfactio</a:t>
            </a:r>
            <a:r>
              <a:rPr lang="en-US" sz="3453" spc="179">
                <a:solidFill>
                  <a:srgbClr val="000000"/>
                </a:solidFill>
                <a:latin typeface="Times New Roman MT"/>
                <a:ea typeface="Times New Roman MT"/>
                <a:cs typeface="Times New Roman MT"/>
                <a:sym typeface="Times New Roman MT"/>
              </a:rPr>
              <a:t>n &amp; revenue</a:t>
            </a:r>
          </a:p>
          <a:p>
            <a:pPr algn="l">
              <a:lnSpc>
                <a:spcPts val="5180"/>
              </a:lnSpc>
              <a:spcBef>
                <a:spcPct val="0"/>
              </a:spcBef>
            </a:pPr>
          </a:p>
          <a:p>
            <a:pPr algn="l">
              <a:lnSpc>
                <a:spcPts val="5180"/>
              </a:lnSpc>
              <a:spcBef>
                <a:spcPct val="0"/>
              </a:spcBef>
            </a:pPr>
            <a:r>
              <a:rPr lang="en-US" b="true" sz="3453" spc="179">
                <a:solidFill>
                  <a:srgbClr val="626953"/>
                </a:solidFill>
                <a:latin typeface="Times New Roman MT Bold"/>
                <a:ea typeface="Times New Roman MT Bold"/>
                <a:cs typeface="Times New Roman MT Bold"/>
                <a:sym typeface="Times New Roman MT Bold"/>
              </a:rPr>
              <a:t>FUTURE</a:t>
            </a:r>
            <a:r>
              <a:rPr lang="en-US" b="true" sz="3453" spc="179">
                <a:solidFill>
                  <a:srgbClr val="626953"/>
                </a:solidFill>
                <a:latin typeface="Times New Roman MT Bold"/>
                <a:ea typeface="Times New Roman MT Bold"/>
                <a:cs typeface="Times New Roman MT Bold"/>
                <a:sym typeface="Times New Roman MT Bold"/>
              </a:rPr>
              <a:t>:</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AI-driven forecasting</a:t>
            </a:r>
          </a:p>
          <a:p>
            <a:pPr algn="l">
              <a:lnSpc>
                <a:spcPts val="5180"/>
              </a:lnSpc>
              <a:spcBef>
                <a:spcPct val="0"/>
              </a:spcBef>
            </a:pPr>
          </a:p>
          <a:p>
            <a:pPr algn="l">
              <a:lnSpc>
                <a:spcPts val="5180"/>
              </a:lnSpc>
              <a:spcBef>
                <a:spcPct val="0"/>
              </a:spcBef>
            </a:pPr>
          </a:p>
          <a:p>
            <a:pPr algn="l">
              <a:lnSpc>
                <a:spcPts val="5180"/>
              </a:lnSpc>
              <a:spcBef>
                <a:spcPct val="0"/>
              </a:spcBef>
            </a:pPr>
          </a:p>
          <a:p>
            <a:pPr algn="l">
              <a:lnSpc>
                <a:spcPts val="5180"/>
              </a:lnSpc>
              <a:spcBef>
                <a:spcPct val="0"/>
              </a:spcBef>
            </a:pPr>
          </a:p>
          <a:p>
            <a:pPr algn="l">
              <a:lnSpc>
                <a:spcPts val="518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74193" y="7284279"/>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493371" y="1965021"/>
            <a:ext cx="11660263" cy="6558898"/>
          </a:xfrm>
          <a:custGeom>
            <a:avLst/>
            <a:gdLst/>
            <a:ahLst/>
            <a:cxnLst/>
            <a:rect r="r" b="b" t="t" l="l"/>
            <a:pathLst>
              <a:path h="6558898" w="11660263">
                <a:moveTo>
                  <a:pt x="0" y="0"/>
                </a:moveTo>
                <a:lnTo>
                  <a:pt x="11660263" y="0"/>
                </a:lnTo>
                <a:lnTo>
                  <a:pt x="11660263" y="6558898"/>
                </a:lnTo>
                <a:lnTo>
                  <a:pt x="0" y="6558898"/>
                </a:lnTo>
                <a:lnTo>
                  <a:pt x="0" y="0"/>
                </a:lnTo>
                <a:close/>
              </a:path>
            </a:pathLst>
          </a:custGeom>
          <a:blipFill>
            <a:blip r:embed="rId11"/>
            <a:stretch>
              <a:fillRect l="0" t="0" r="0" b="0"/>
            </a:stretch>
          </a:blipFill>
          <a:ln w="28575" cap="sq">
            <a:solidFill>
              <a:srgbClr val="626953"/>
            </a:solidFill>
            <a:prstDash val="solid"/>
            <a:miter/>
          </a:ln>
        </p:spPr>
      </p:sp>
      <p:sp>
        <p:nvSpPr>
          <p:cNvPr name="TextBox 12" id="12"/>
          <p:cNvSpPr txBox="true"/>
          <p:nvPr/>
        </p:nvSpPr>
        <p:spPr>
          <a:xfrm rot="0">
            <a:off x="6046057" y="663892"/>
            <a:ext cx="6218397" cy="710567"/>
          </a:xfrm>
          <a:prstGeom prst="rect">
            <a:avLst/>
          </a:prstGeom>
        </p:spPr>
        <p:txBody>
          <a:bodyPr anchor="t" rtlCol="false" tIns="0" lIns="0" bIns="0" rIns="0">
            <a:spAutoFit/>
          </a:bodyPr>
          <a:lstStyle/>
          <a:p>
            <a:pPr algn="ctr">
              <a:lnSpc>
                <a:spcPts val="5399"/>
              </a:lnSpc>
              <a:spcBef>
                <a:spcPct val="0"/>
              </a:spcBef>
            </a:pPr>
            <a:r>
              <a:rPr lang="en-US" b="true" sz="3599" spc="187">
                <a:solidFill>
                  <a:srgbClr val="626953"/>
                </a:solidFill>
                <a:latin typeface="Times New Roman MT Bold"/>
                <a:ea typeface="Times New Roman MT Bold"/>
                <a:cs typeface="Times New Roman MT Bold"/>
                <a:sym typeface="Times New Roman MT Bold"/>
              </a:rPr>
              <a:t>MILESTONE 5 OUTCOME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a:grpSpLocks noChangeAspect="true"/>
          </p:cNvGrpSpPr>
          <p:nvPr/>
        </p:nvGrpSpPr>
        <p:grpSpPr>
          <a:xfrm rot="-1083260">
            <a:off x="10417433" y="-6581"/>
            <a:ext cx="10996799" cy="11357494"/>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22562" r="0" b="-22562"/>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DBE8C"/>
            </a:solidFill>
          </p:spPr>
        </p:sp>
      </p:grpSp>
      <p:grpSp>
        <p:nvGrpSpPr>
          <p:cNvPr name="Group 6" id="6"/>
          <p:cNvGrpSpPr/>
          <p:nvPr/>
        </p:nvGrpSpPr>
        <p:grpSpPr>
          <a:xfrm rot="0">
            <a:off x="-1441217" y="266297"/>
            <a:ext cx="2882434" cy="28824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9" id="9"/>
          <p:cNvSpPr/>
          <p:nvPr/>
        </p:nvSpPr>
        <p:spPr>
          <a:xfrm flipH="false" flipV="false" rot="-1059828">
            <a:off x="-1336143" y="-793634"/>
            <a:ext cx="3931162" cy="3137242"/>
          </a:xfrm>
          <a:custGeom>
            <a:avLst/>
            <a:gdLst/>
            <a:ahLst/>
            <a:cxnLst/>
            <a:rect r="r" b="b" t="t" l="l"/>
            <a:pathLst>
              <a:path h="3137242" w="3931162">
                <a:moveTo>
                  <a:pt x="0" y="0"/>
                </a:moveTo>
                <a:lnTo>
                  <a:pt x="3931162" y="0"/>
                </a:lnTo>
                <a:lnTo>
                  <a:pt x="3931162" y="3137242"/>
                </a:lnTo>
                <a:lnTo>
                  <a:pt x="0" y="3137242"/>
                </a:lnTo>
                <a:lnTo>
                  <a:pt x="0" y="0"/>
                </a:lnTo>
                <a:close/>
              </a:path>
            </a:pathLst>
          </a:custGeom>
          <a:blipFill>
            <a:blip r:embed="rId4">
              <a:extLst>
                <a:ext uri="{96DAC541-7B7A-43D3-8B79-37D633B846F1}">
                  <asvg:svgBlip xmlns:asvg="http://schemas.microsoft.com/office/drawing/2016/SVG/main" r:embed="rId5"/>
                </a:ext>
              </a:extLst>
            </a:blip>
            <a:stretch>
              <a:fillRect l="-93358" t="0" r="0" b="0"/>
            </a:stretch>
          </a:blipFill>
        </p:spPr>
      </p:sp>
      <p:sp>
        <p:nvSpPr>
          <p:cNvPr name="Freeform 10" id="10"/>
          <p:cNvSpPr/>
          <p:nvPr/>
        </p:nvSpPr>
        <p:spPr>
          <a:xfrm flipH="false" flipV="false" rot="9531374">
            <a:off x="15732882" y="8718379"/>
            <a:ext cx="3931162" cy="3137242"/>
          </a:xfrm>
          <a:custGeom>
            <a:avLst/>
            <a:gdLst/>
            <a:ahLst/>
            <a:cxnLst/>
            <a:rect r="r" b="b" t="t" l="l"/>
            <a:pathLst>
              <a:path h="3137242" w="3931162">
                <a:moveTo>
                  <a:pt x="0" y="0"/>
                </a:moveTo>
                <a:lnTo>
                  <a:pt x="3931162" y="0"/>
                </a:lnTo>
                <a:lnTo>
                  <a:pt x="3931162" y="3137242"/>
                </a:lnTo>
                <a:lnTo>
                  <a:pt x="0" y="3137242"/>
                </a:lnTo>
                <a:lnTo>
                  <a:pt x="0" y="0"/>
                </a:lnTo>
                <a:close/>
              </a:path>
            </a:pathLst>
          </a:custGeom>
          <a:blipFill>
            <a:blip r:embed="rId4">
              <a:extLst>
                <a:ext uri="{96DAC541-7B7A-43D3-8B79-37D633B846F1}">
                  <asvg:svgBlip xmlns:asvg="http://schemas.microsoft.com/office/drawing/2016/SVG/main" r:embed="rId5"/>
                </a:ext>
              </a:extLst>
            </a:blip>
            <a:stretch>
              <a:fillRect l="-93358" t="0" r="0" b="0"/>
            </a:stretch>
          </a:blipFill>
        </p:spPr>
      </p:sp>
      <p:sp>
        <p:nvSpPr>
          <p:cNvPr name="TextBox 11" id="11"/>
          <p:cNvSpPr txBox="true"/>
          <p:nvPr/>
        </p:nvSpPr>
        <p:spPr>
          <a:xfrm rot="0">
            <a:off x="426847" y="689262"/>
            <a:ext cx="9489564" cy="1374775"/>
          </a:xfrm>
          <a:prstGeom prst="rect">
            <a:avLst/>
          </a:prstGeom>
        </p:spPr>
        <p:txBody>
          <a:bodyPr anchor="t" rtlCol="false" tIns="0" lIns="0" bIns="0" rIns="0">
            <a:spAutoFit/>
          </a:bodyPr>
          <a:lstStyle/>
          <a:p>
            <a:pPr algn="l">
              <a:lnSpc>
                <a:spcPts val="9349"/>
              </a:lnSpc>
            </a:pPr>
            <a:r>
              <a:rPr lang="en-US" b="true" sz="8499">
                <a:solidFill>
                  <a:srgbClr val="626953"/>
                </a:solidFill>
                <a:latin typeface="Times New Roman MT Bold"/>
                <a:ea typeface="Times New Roman MT Bold"/>
                <a:cs typeface="Times New Roman MT Bold"/>
                <a:sym typeface="Times New Roman MT Bold"/>
              </a:rPr>
              <a:t>TEAM MEMBERS</a:t>
            </a:r>
          </a:p>
        </p:txBody>
      </p:sp>
      <p:sp>
        <p:nvSpPr>
          <p:cNvPr name="TextBox 12" id="12"/>
          <p:cNvSpPr txBox="true"/>
          <p:nvPr/>
        </p:nvSpPr>
        <p:spPr>
          <a:xfrm rot="0">
            <a:off x="426847" y="2542221"/>
            <a:ext cx="7642591" cy="5966024"/>
          </a:xfrm>
          <a:prstGeom prst="rect">
            <a:avLst/>
          </a:prstGeom>
        </p:spPr>
        <p:txBody>
          <a:bodyPr anchor="t" rtlCol="false" tIns="0" lIns="0" bIns="0" rIns="0">
            <a:spAutoFit/>
          </a:bodyPr>
          <a:lstStyle/>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ANKIT KUMAR</a:t>
            </a:r>
          </a:p>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BALASUNDARI S</a:t>
            </a:r>
          </a:p>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JANNIGORLA VENU</a:t>
            </a:r>
          </a:p>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MANJEET SINGH</a:t>
            </a:r>
          </a:p>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NIHITH AITHA</a:t>
            </a:r>
          </a:p>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STEN</a:t>
            </a:r>
            <a:r>
              <a:rPr lang="en-US" sz="4564" spc="237">
                <a:solidFill>
                  <a:srgbClr val="000000"/>
                </a:solidFill>
                <a:latin typeface="Times New Roman MT"/>
                <a:ea typeface="Times New Roman MT"/>
                <a:cs typeface="Times New Roman MT"/>
                <a:sym typeface="Times New Roman MT"/>
              </a:rPr>
              <a:t>Y RESHMI V</a:t>
            </a:r>
          </a:p>
        </p:txBody>
      </p:sp>
      <p:sp>
        <p:nvSpPr>
          <p:cNvPr name="TextBox 13" id="13"/>
          <p:cNvSpPr txBox="true"/>
          <p:nvPr/>
        </p:nvSpPr>
        <p:spPr>
          <a:xfrm rot="0">
            <a:off x="6164759" y="8755818"/>
            <a:ext cx="4701303" cy="1203200"/>
          </a:xfrm>
          <a:prstGeom prst="rect">
            <a:avLst/>
          </a:prstGeom>
        </p:spPr>
        <p:txBody>
          <a:bodyPr anchor="t" rtlCol="false" tIns="0" lIns="0" bIns="0" rIns="0">
            <a:spAutoFit/>
          </a:bodyPr>
          <a:lstStyle/>
          <a:p>
            <a:pPr algn="ctr">
              <a:lnSpc>
                <a:spcPts val="4718"/>
              </a:lnSpc>
            </a:pPr>
            <a:r>
              <a:rPr lang="en-US" sz="3145" spc="163">
                <a:solidFill>
                  <a:srgbClr val="000000"/>
                </a:solidFill>
                <a:latin typeface="Times New Roman MT"/>
                <a:ea typeface="Times New Roman MT"/>
                <a:cs typeface="Times New Roman MT"/>
                <a:sym typeface="Times New Roman MT"/>
              </a:rPr>
              <a:t>UNDER GUIDED BY:</a:t>
            </a:r>
          </a:p>
          <a:p>
            <a:pPr algn="ctr">
              <a:lnSpc>
                <a:spcPts val="4718"/>
              </a:lnSpc>
              <a:spcBef>
                <a:spcPct val="0"/>
              </a:spcBef>
            </a:pPr>
            <a:r>
              <a:rPr lang="en-US" sz="3145" spc="163">
                <a:solidFill>
                  <a:srgbClr val="000000"/>
                </a:solidFill>
                <a:latin typeface="Times New Roman MT"/>
                <a:ea typeface="Times New Roman MT"/>
                <a:cs typeface="Times New Roman MT"/>
                <a:sym typeface="Times New Roman MT"/>
              </a:rPr>
              <a:t>MUKILAN SELVARAJ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1" id="11"/>
          <p:cNvSpPr txBox="true"/>
          <p:nvPr/>
        </p:nvSpPr>
        <p:spPr>
          <a:xfrm rot="0">
            <a:off x="825373" y="476808"/>
            <a:ext cx="6817841" cy="1230634"/>
          </a:xfrm>
          <a:prstGeom prst="rect">
            <a:avLst/>
          </a:prstGeom>
        </p:spPr>
        <p:txBody>
          <a:bodyPr anchor="t" rtlCol="false" tIns="0" lIns="0" bIns="0" rIns="0">
            <a:spAutoFit/>
          </a:bodyPr>
          <a:lstStyle/>
          <a:p>
            <a:pPr algn="l">
              <a:lnSpc>
                <a:spcPts val="9299"/>
              </a:lnSpc>
              <a:spcBef>
                <a:spcPct val="0"/>
              </a:spcBef>
            </a:pPr>
            <a:r>
              <a:rPr lang="en-US" b="true" sz="6199" spc="322">
                <a:solidFill>
                  <a:srgbClr val="626953"/>
                </a:solidFill>
                <a:latin typeface="Times New Roman MT Bold"/>
                <a:ea typeface="Times New Roman MT Bold"/>
                <a:cs typeface="Times New Roman MT Bold"/>
                <a:sym typeface="Times New Roman MT Bold"/>
              </a:rPr>
              <a:t>AI PART </a:t>
            </a:r>
          </a:p>
        </p:txBody>
      </p:sp>
      <p:sp>
        <p:nvSpPr>
          <p:cNvPr name="TextBox 12" id="12"/>
          <p:cNvSpPr txBox="true"/>
          <p:nvPr/>
        </p:nvSpPr>
        <p:spPr>
          <a:xfrm rot="0">
            <a:off x="604501" y="2265419"/>
            <a:ext cx="17683499" cy="7903759"/>
          </a:xfrm>
          <a:prstGeom prst="rect">
            <a:avLst/>
          </a:prstGeom>
        </p:spPr>
        <p:txBody>
          <a:bodyPr anchor="t" rtlCol="false" tIns="0" lIns="0" bIns="0" rIns="0">
            <a:spAutoFit/>
          </a:bodyPr>
          <a:lstStyle/>
          <a:p>
            <a:pPr algn="ctr">
              <a:lnSpc>
                <a:spcPts val="4622"/>
              </a:lnSpc>
            </a:pPr>
          </a:p>
          <a:p>
            <a:pPr algn="l">
              <a:lnSpc>
                <a:spcPts val="5457"/>
              </a:lnSpc>
            </a:pPr>
            <a:r>
              <a:rPr lang="en-US" sz="3267" spc="169">
                <a:solidFill>
                  <a:srgbClr val="000000"/>
                </a:solidFill>
                <a:latin typeface="Times New Roman MT"/>
                <a:ea typeface="Times New Roman MT"/>
                <a:cs typeface="Times New Roman MT"/>
                <a:sym typeface="Times New Roman MT"/>
              </a:rPr>
              <a:t>Th</a:t>
            </a:r>
            <a:r>
              <a:rPr lang="en-US" sz="3267" spc="169">
                <a:solidFill>
                  <a:srgbClr val="000000"/>
                </a:solidFill>
                <a:latin typeface="Times New Roman MT"/>
                <a:ea typeface="Times New Roman MT"/>
                <a:cs typeface="Times New Roman MT"/>
                <a:sym typeface="Times New Roman MT"/>
              </a:rPr>
              <a:t>is module app</a:t>
            </a:r>
            <a:r>
              <a:rPr lang="en-US" sz="3267" spc="169">
                <a:solidFill>
                  <a:srgbClr val="000000"/>
                </a:solidFill>
                <a:latin typeface="Times New Roman MT"/>
                <a:ea typeface="Times New Roman MT"/>
                <a:cs typeface="Times New Roman MT"/>
                <a:sym typeface="Times New Roman MT"/>
              </a:rPr>
              <a:t>lies Facebook Prophet for time-series forecasting </a:t>
            </a:r>
            <a:r>
              <a:rPr lang="en-US" sz="3267" spc="169">
                <a:solidFill>
                  <a:srgbClr val="000000"/>
                </a:solidFill>
                <a:latin typeface="Times New Roman MT"/>
                <a:ea typeface="Times New Roman MT"/>
                <a:cs typeface="Times New Roman MT"/>
                <a:sym typeface="Times New Roman MT"/>
              </a:rPr>
              <a:t>to p</a:t>
            </a:r>
            <a:r>
              <a:rPr lang="en-US" sz="3267" spc="169">
                <a:solidFill>
                  <a:srgbClr val="000000"/>
                </a:solidFill>
                <a:latin typeface="Times New Roman MT"/>
                <a:ea typeface="Times New Roman MT"/>
                <a:cs typeface="Times New Roman MT"/>
                <a:sym typeface="Times New Roman MT"/>
              </a:rPr>
              <a:t>redict hotel revenue, cancellations, and occupancy for the n</a:t>
            </a:r>
            <a:r>
              <a:rPr lang="en-US" sz="3267" spc="169">
                <a:solidFill>
                  <a:srgbClr val="000000"/>
                </a:solidFill>
                <a:latin typeface="Times New Roman MT"/>
                <a:ea typeface="Times New Roman MT"/>
                <a:cs typeface="Times New Roman MT"/>
                <a:sym typeface="Times New Roman MT"/>
              </a:rPr>
              <a:t>ext 90</a:t>
            </a:r>
            <a:r>
              <a:rPr lang="en-US" sz="3267" spc="169">
                <a:solidFill>
                  <a:srgbClr val="000000"/>
                </a:solidFill>
                <a:latin typeface="Times New Roman MT"/>
                <a:ea typeface="Times New Roman MT"/>
                <a:cs typeface="Times New Roman MT"/>
                <a:sym typeface="Times New Roman MT"/>
              </a:rPr>
              <a:t> days.</a:t>
            </a:r>
          </a:p>
          <a:p>
            <a:pPr algn="l">
              <a:lnSpc>
                <a:spcPts val="5457"/>
              </a:lnSpc>
            </a:pPr>
            <a:r>
              <a:rPr lang="en-US" sz="3267" spc="169">
                <a:solidFill>
                  <a:srgbClr val="000000"/>
                </a:solidFill>
                <a:latin typeface="Times New Roman MT"/>
                <a:ea typeface="Times New Roman MT"/>
                <a:cs typeface="Times New Roman MT"/>
                <a:sym typeface="Times New Roman MT"/>
              </a:rPr>
              <a:t>The process starts by loading and cleaning booking da</a:t>
            </a:r>
            <a:r>
              <a:rPr lang="en-US" sz="3267" spc="169">
                <a:solidFill>
                  <a:srgbClr val="000000"/>
                </a:solidFill>
                <a:latin typeface="Times New Roman MT"/>
                <a:ea typeface="Times New Roman MT"/>
                <a:cs typeface="Times New Roman MT"/>
                <a:sym typeface="Times New Roman MT"/>
              </a:rPr>
              <a:t>ta, then grouping by reservat</a:t>
            </a:r>
            <a:r>
              <a:rPr lang="en-US" sz="3267" spc="169">
                <a:solidFill>
                  <a:srgbClr val="000000"/>
                </a:solidFill>
                <a:latin typeface="Times New Roman MT"/>
                <a:ea typeface="Times New Roman MT"/>
                <a:cs typeface="Times New Roman MT"/>
                <a:sym typeface="Times New Roman MT"/>
              </a:rPr>
              <a:t>ion dates to pr</a:t>
            </a:r>
            <a:r>
              <a:rPr lang="en-US" sz="3267" spc="169">
                <a:solidFill>
                  <a:srgbClr val="000000"/>
                </a:solidFill>
                <a:latin typeface="Times New Roman MT"/>
                <a:ea typeface="Times New Roman MT"/>
                <a:cs typeface="Times New Roman MT"/>
                <a:sym typeface="Times New Roman MT"/>
              </a:rPr>
              <a:t>epare it for modeling.</a:t>
            </a:r>
          </a:p>
          <a:p>
            <a:pPr algn="l">
              <a:lnSpc>
                <a:spcPts val="5457"/>
              </a:lnSpc>
            </a:pPr>
            <a:r>
              <a:rPr lang="en-US" sz="3267" spc="169">
                <a:solidFill>
                  <a:srgbClr val="000000"/>
                </a:solidFill>
                <a:latin typeface="Times New Roman MT"/>
                <a:ea typeface="Times New Roman MT"/>
                <a:cs typeface="Times New Roman MT"/>
                <a:sym typeface="Times New Roman MT"/>
              </a:rPr>
              <a:t>The Prophet model identifies patterns like seasonality and trends, generating accurate future predictions.</a:t>
            </a:r>
          </a:p>
          <a:p>
            <a:pPr algn="l">
              <a:lnSpc>
                <a:spcPts val="5457"/>
              </a:lnSpc>
            </a:pPr>
            <a:r>
              <a:rPr lang="en-US" sz="3267" spc="169">
                <a:solidFill>
                  <a:srgbClr val="000000"/>
                </a:solidFill>
                <a:latin typeface="Times New Roman MT"/>
                <a:ea typeface="Times New Roman MT"/>
                <a:cs typeface="Times New Roman MT"/>
                <a:sym typeface="Times New Roman MT"/>
              </a:rPr>
              <a:t>Us</a:t>
            </a:r>
            <a:r>
              <a:rPr lang="en-US" sz="3267" spc="169">
                <a:solidFill>
                  <a:srgbClr val="000000"/>
                </a:solidFill>
                <a:latin typeface="Times New Roman MT"/>
                <a:ea typeface="Times New Roman MT"/>
                <a:cs typeface="Times New Roman MT"/>
                <a:sym typeface="Times New Roman MT"/>
              </a:rPr>
              <a:t>ing Streamlit, </a:t>
            </a:r>
            <a:r>
              <a:rPr lang="en-US" sz="3267" spc="169">
                <a:solidFill>
                  <a:srgbClr val="000000"/>
                </a:solidFill>
                <a:latin typeface="Times New Roman MT"/>
                <a:ea typeface="Times New Roman MT"/>
                <a:cs typeface="Times New Roman MT"/>
                <a:sym typeface="Times New Roman MT"/>
              </a:rPr>
              <a:t>the results are shown as interactive dashboards with summary metrics, trend charts, and downloadable forecast CSVs.</a:t>
            </a:r>
          </a:p>
          <a:p>
            <a:pPr algn="l">
              <a:lnSpc>
                <a:spcPts val="4956"/>
              </a:lnSpc>
            </a:pPr>
            <a:r>
              <a:rPr lang="en-US" sz="2967" spc="154">
                <a:solidFill>
                  <a:srgbClr val="000000"/>
                </a:solidFill>
                <a:latin typeface="Times New Roman MT"/>
                <a:ea typeface="Times New Roman MT"/>
                <a:cs typeface="Times New Roman MT"/>
                <a:sym typeface="Times New Roman MT"/>
              </a:rPr>
              <a:t>This helps hotel managers plan capacity, adjust pricing, reduce cancellations, and make data-driven decisions to boost revenue and guest satisfaction.</a:t>
            </a:r>
          </a:p>
          <a:p>
            <a:pPr algn="ctr">
              <a:lnSpc>
                <a:spcPts val="4151"/>
              </a:lnSpc>
              <a:spcBef>
                <a:spcPct val="0"/>
              </a:spcBef>
            </a:pPr>
          </a:p>
        </p:txBody>
      </p:sp>
      <p:sp>
        <p:nvSpPr>
          <p:cNvPr name="Freeform 13" id="13"/>
          <p:cNvSpPr/>
          <p:nvPr/>
        </p:nvSpPr>
        <p:spPr>
          <a:xfrm flipH="false" flipV="false" rot="0">
            <a:off x="14517353" y="1253151"/>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5716625" y="-60721"/>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2740915" y="726399"/>
            <a:ext cx="13465552" cy="8633531"/>
          </a:xfrm>
          <a:custGeom>
            <a:avLst/>
            <a:gdLst/>
            <a:ahLst/>
            <a:cxnLst/>
            <a:rect r="r" b="b" t="t" l="l"/>
            <a:pathLst>
              <a:path h="8633531" w="13465552">
                <a:moveTo>
                  <a:pt x="0" y="0"/>
                </a:moveTo>
                <a:lnTo>
                  <a:pt x="13465552" y="0"/>
                </a:lnTo>
                <a:lnTo>
                  <a:pt x="13465552" y="8633531"/>
                </a:lnTo>
                <a:lnTo>
                  <a:pt x="0" y="8633531"/>
                </a:lnTo>
                <a:lnTo>
                  <a:pt x="0" y="0"/>
                </a:lnTo>
                <a:close/>
              </a:path>
            </a:pathLst>
          </a:custGeom>
          <a:blipFill>
            <a:blip r:embed="rId11"/>
            <a:stretch>
              <a:fillRect l="-740" t="-15147" r="-740" b="0"/>
            </a:stretch>
          </a:blipFill>
          <a:ln cap="sq">
            <a:noFill/>
            <a:prstDash val="solid"/>
            <a:miter/>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4192910" y="2134203"/>
            <a:ext cx="9902180" cy="6018593"/>
          </a:xfrm>
          <a:custGeom>
            <a:avLst/>
            <a:gdLst/>
            <a:ahLst/>
            <a:cxnLst/>
            <a:rect r="r" b="b" t="t" l="l"/>
            <a:pathLst>
              <a:path h="6018593" w="9902180">
                <a:moveTo>
                  <a:pt x="0" y="0"/>
                </a:moveTo>
                <a:lnTo>
                  <a:pt x="9902180" y="0"/>
                </a:lnTo>
                <a:lnTo>
                  <a:pt x="9902180" y="6018594"/>
                </a:lnTo>
                <a:lnTo>
                  <a:pt x="0" y="6018594"/>
                </a:lnTo>
                <a:lnTo>
                  <a:pt x="0" y="0"/>
                </a:lnTo>
                <a:close/>
              </a:path>
            </a:pathLst>
          </a:custGeom>
          <a:blipFill>
            <a:blip r:embed="rId11"/>
            <a:stretch>
              <a:fillRect l="0" t="0" r="0" b="0"/>
            </a:stretch>
          </a:blipFill>
        </p:spPr>
      </p:sp>
      <p:sp>
        <p:nvSpPr>
          <p:cNvPr name="Freeform 11" id="11"/>
          <p:cNvSpPr/>
          <p:nvPr/>
        </p:nvSpPr>
        <p:spPr>
          <a:xfrm flipH="false" flipV="false" rot="0">
            <a:off x="2678555" y="769316"/>
            <a:ext cx="13527912" cy="8467004"/>
          </a:xfrm>
          <a:custGeom>
            <a:avLst/>
            <a:gdLst/>
            <a:ahLst/>
            <a:cxnLst/>
            <a:rect r="r" b="b" t="t" l="l"/>
            <a:pathLst>
              <a:path h="8467004" w="13527912">
                <a:moveTo>
                  <a:pt x="0" y="0"/>
                </a:moveTo>
                <a:lnTo>
                  <a:pt x="13527912" y="0"/>
                </a:lnTo>
                <a:lnTo>
                  <a:pt x="13527912" y="8467004"/>
                </a:lnTo>
                <a:lnTo>
                  <a:pt x="0" y="8467004"/>
                </a:lnTo>
                <a:lnTo>
                  <a:pt x="0" y="0"/>
                </a:lnTo>
                <a:close/>
              </a:path>
            </a:pathLst>
          </a:custGeom>
          <a:blipFill>
            <a:blip r:embed="rId11"/>
            <a:stretch>
              <a:fillRect l="-5138" t="-2731" r="-649"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1" id="11"/>
          <p:cNvSpPr txBox="true"/>
          <p:nvPr/>
        </p:nvSpPr>
        <p:spPr>
          <a:xfrm rot="0">
            <a:off x="1977747" y="506781"/>
            <a:ext cx="6817841" cy="1230634"/>
          </a:xfrm>
          <a:prstGeom prst="rect">
            <a:avLst/>
          </a:prstGeom>
        </p:spPr>
        <p:txBody>
          <a:bodyPr anchor="t" rtlCol="false" tIns="0" lIns="0" bIns="0" rIns="0">
            <a:spAutoFit/>
          </a:bodyPr>
          <a:lstStyle/>
          <a:p>
            <a:pPr algn="l">
              <a:lnSpc>
                <a:spcPts val="9299"/>
              </a:lnSpc>
              <a:spcBef>
                <a:spcPct val="0"/>
              </a:spcBef>
            </a:pPr>
            <a:r>
              <a:rPr lang="en-US" b="true" sz="6199" spc="322">
                <a:solidFill>
                  <a:srgbClr val="626953"/>
                </a:solidFill>
                <a:latin typeface="Times New Roman MT Bold"/>
                <a:ea typeface="Times New Roman MT Bold"/>
                <a:cs typeface="Times New Roman MT Bold"/>
                <a:sym typeface="Times New Roman MT Bold"/>
              </a:rPr>
              <a:t>CONCLUSION</a:t>
            </a:r>
          </a:p>
        </p:txBody>
      </p:sp>
      <p:sp>
        <p:nvSpPr>
          <p:cNvPr name="TextBox 12" id="12"/>
          <p:cNvSpPr txBox="true"/>
          <p:nvPr/>
        </p:nvSpPr>
        <p:spPr>
          <a:xfrm rot="0">
            <a:off x="604501" y="1924030"/>
            <a:ext cx="17683499" cy="8405028"/>
          </a:xfrm>
          <a:prstGeom prst="rect">
            <a:avLst/>
          </a:prstGeom>
        </p:spPr>
        <p:txBody>
          <a:bodyPr anchor="t" rtlCol="false" tIns="0" lIns="0" bIns="0" rIns="0">
            <a:spAutoFit/>
          </a:bodyPr>
          <a:lstStyle/>
          <a:p>
            <a:pPr algn="ctr">
              <a:lnSpc>
                <a:spcPts val="4288"/>
              </a:lnSpc>
            </a:pPr>
          </a:p>
          <a:p>
            <a:pPr algn="l">
              <a:lnSpc>
                <a:spcPts val="5123"/>
              </a:lnSpc>
            </a:pPr>
            <a:r>
              <a:rPr lang="en-US" sz="3067" spc="159" b="true">
                <a:solidFill>
                  <a:srgbClr val="626953"/>
                </a:solidFill>
                <a:latin typeface="Times New Roman MT Bold"/>
                <a:ea typeface="Times New Roman MT Bold"/>
                <a:cs typeface="Times New Roman MT Bold"/>
                <a:sym typeface="Times New Roman MT Bold"/>
              </a:rPr>
              <a:t>Milestone 1:</a:t>
            </a:r>
          </a:p>
          <a:p>
            <a:pPr algn="l">
              <a:lnSpc>
                <a:spcPts val="4622"/>
              </a:lnSpc>
            </a:pPr>
            <a:r>
              <a:rPr lang="en-US" sz="2767" spc="143">
                <a:solidFill>
                  <a:srgbClr val="000000"/>
                </a:solidFill>
                <a:latin typeface="Times New Roman MT"/>
                <a:ea typeface="Times New Roman MT"/>
                <a:cs typeface="Times New Roman MT"/>
                <a:sym typeface="Times New Roman MT"/>
              </a:rPr>
              <a:t> Cleaned and organized booking data, fixed errors, and built a Star Schema for accurate reporting.</a:t>
            </a:r>
          </a:p>
          <a:p>
            <a:pPr algn="l">
              <a:lnSpc>
                <a:spcPts val="5123"/>
              </a:lnSpc>
            </a:pPr>
            <a:r>
              <a:rPr lang="en-US" sz="3067" spc="159" b="true">
                <a:solidFill>
                  <a:srgbClr val="626953"/>
                </a:solidFill>
                <a:latin typeface="Times New Roman MT Bold"/>
                <a:ea typeface="Times New Roman MT Bold"/>
                <a:cs typeface="Times New Roman MT Bold"/>
                <a:sym typeface="Times New Roman MT Bold"/>
              </a:rPr>
              <a:t>Milestone 2:</a:t>
            </a:r>
          </a:p>
          <a:p>
            <a:pPr algn="l">
              <a:lnSpc>
                <a:spcPts val="4622"/>
              </a:lnSpc>
            </a:pPr>
            <a:r>
              <a:rPr lang="en-US" sz="2767" spc="143">
                <a:solidFill>
                  <a:srgbClr val="000000"/>
                </a:solidFill>
                <a:latin typeface="Times New Roman MT"/>
                <a:ea typeface="Times New Roman MT"/>
                <a:cs typeface="Times New Roman MT"/>
                <a:sym typeface="Times New Roman MT"/>
              </a:rPr>
              <a:t>Created an interactive Power BI dashboard with key metrics (Occupancy %, ADR, RevPAR) and filters for better decision-making.</a:t>
            </a:r>
          </a:p>
          <a:p>
            <a:pPr algn="l">
              <a:lnSpc>
                <a:spcPts val="5123"/>
              </a:lnSpc>
            </a:pPr>
            <a:r>
              <a:rPr lang="en-US" sz="3067" spc="159" b="true">
                <a:solidFill>
                  <a:srgbClr val="626953"/>
                </a:solidFill>
                <a:latin typeface="Times New Roman MT Bold"/>
                <a:ea typeface="Times New Roman MT Bold"/>
                <a:cs typeface="Times New Roman MT Bold"/>
                <a:sym typeface="Times New Roman MT Bold"/>
              </a:rPr>
              <a:t>Milestone 3:</a:t>
            </a:r>
          </a:p>
          <a:p>
            <a:pPr algn="l">
              <a:lnSpc>
                <a:spcPts val="4622"/>
              </a:lnSpc>
            </a:pPr>
            <a:r>
              <a:rPr lang="en-US" sz="2767" spc="143">
                <a:solidFill>
                  <a:srgbClr val="000000"/>
                </a:solidFill>
                <a:latin typeface="Times New Roman MT"/>
                <a:ea typeface="Times New Roman MT"/>
                <a:cs typeface="Times New Roman MT"/>
                <a:sym typeface="Times New Roman MT"/>
              </a:rPr>
              <a:t> Analyzed guest personas and booking behavi</a:t>
            </a:r>
            <a:r>
              <a:rPr lang="en-US" sz="2767" spc="143">
                <a:solidFill>
                  <a:srgbClr val="000000"/>
                </a:solidFill>
                <a:latin typeface="Times New Roman MT"/>
                <a:ea typeface="Times New Roman MT"/>
                <a:cs typeface="Times New Roman MT"/>
                <a:sym typeface="Times New Roman MT"/>
              </a:rPr>
              <a:t>or to support targeted marketing and personalized services.</a:t>
            </a:r>
          </a:p>
          <a:p>
            <a:pPr algn="l">
              <a:lnSpc>
                <a:spcPts val="5123"/>
              </a:lnSpc>
            </a:pPr>
            <a:r>
              <a:rPr lang="en-US" b="true" sz="3067" spc="159">
                <a:solidFill>
                  <a:srgbClr val="626953"/>
                </a:solidFill>
                <a:latin typeface="Times New Roman MT Bold"/>
                <a:ea typeface="Times New Roman MT Bold"/>
                <a:cs typeface="Times New Roman MT Bold"/>
                <a:sym typeface="Times New Roman MT Bold"/>
              </a:rPr>
              <a:t>Milestone 4:</a:t>
            </a:r>
          </a:p>
          <a:p>
            <a:pPr algn="l">
              <a:lnSpc>
                <a:spcPts val="4622"/>
              </a:lnSpc>
            </a:pPr>
            <a:r>
              <a:rPr lang="en-US" sz="2767" spc="143">
                <a:solidFill>
                  <a:srgbClr val="000000"/>
                </a:solidFill>
                <a:latin typeface="Times New Roman MT"/>
                <a:ea typeface="Times New Roman MT"/>
                <a:cs typeface="Times New Roman MT"/>
                <a:sym typeface="Times New Roman MT"/>
              </a:rPr>
              <a:t> Developed forecasting models to predict occupancy and revenue, helping reduce cancellation risks.</a:t>
            </a:r>
          </a:p>
          <a:p>
            <a:pPr algn="l">
              <a:lnSpc>
                <a:spcPts val="5123"/>
              </a:lnSpc>
            </a:pPr>
            <a:r>
              <a:rPr lang="en-US" b="true" sz="3067" spc="159">
                <a:solidFill>
                  <a:srgbClr val="626953"/>
                </a:solidFill>
                <a:latin typeface="Times New Roman MT Bold"/>
                <a:ea typeface="Times New Roman MT Bold"/>
                <a:cs typeface="Times New Roman MT Bold"/>
                <a:sym typeface="Times New Roman MT Bold"/>
              </a:rPr>
              <a:t>Milestone 5:</a:t>
            </a:r>
          </a:p>
          <a:p>
            <a:pPr algn="l">
              <a:lnSpc>
                <a:spcPts val="4622"/>
              </a:lnSpc>
            </a:pPr>
            <a:r>
              <a:rPr lang="en-US" sz="2767" spc="143">
                <a:solidFill>
                  <a:srgbClr val="000000"/>
                </a:solidFill>
                <a:latin typeface="Times New Roman MT"/>
                <a:ea typeface="Times New Roman MT"/>
                <a:cs typeface="Times New Roman MT"/>
                <a:sym typeface="Times New Roman MT"/>
              </a:rPr>
              <a:t>Integrated all insights into a final dashboard for pricing, promotions, and performance comparison — enabling smarter decisions and higher revenue.</a:t>
            </a:r>
          </a:p>
          <a:p>
            <a:pPr algn="ctr">
              <a:lnSpc>
                <a:spcPts val="4151"/>
              </a:lnSpc>
              <a:spcBef>
                <a:spcPct val="0"/>
              </a:spcBef>
            </a:pPr>
          </a:p>
        </p:txBody>
      </p:sp>
      <p:sp>
        <p:nvSpPr>
          <p:cNvPr name="Freeform 13" id="13"/>
          <p:cNvSpPr/>
          <p:nvPr/>
        </p:nvSpPr>
        <p:spPr>
          <a:xfrm flipH="false" flipV="false" rot="0">
            <a:off x="14517353" y="1253151"/>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5716625" y="-60721"/>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532" t="0" r="-6532" b="0"/>
            </a:stretch>
          </a:blipFill>
        </p:spPr>
      </p:sp>
      <p:sp>
        <p:nvSpPr>
          <p:cNvPr name="Freeform 3" id="3"/>
          <p:cNvSpPr/>
          <p:nvPr/>
        </p:nvSpPr>
        <p:spPr>
          <a:xfrm flipH="false" flipV="false" rot="9551778">
            <a:off x="15601087" y="8260941"/>
            <a:ext cx="3696267" cy="3137242"/>
          </a:xfrm>
          <a:custGeom>
            <a:avLst/>
            <a:gdLst/>
            <a:ahLst/>
            <a:cxnLst/>
            <a:rect r="r" b="b" t="t" l="l"/>
            <a:pathLst>
              <a:path h="3137242" w="3696267">
                <a:moveTo>
                  <a:pt x="0" y="0"/>
                </a:moveTo>
                <a:lnTo>
                  <a:pt x="3696267" y="0"/>
                </a:lnTo>
                <a:lnTo>
                  <a:pt x="3696267" y="3137242"/>
                </a:lnTo>
                <a:lnTo>
                  <a:pt x="0" y="3137242"/>
                </a:lnTo>
                <a:lnTo>
                  <a:pt x="0" y="0"/>
                </a:lnTo>
                <a:close/>
              </a:path>
            </a:pathLst>
          </a:custGeom>
          <a:blipFill>
            <a:blip r:embed="rId3">
              <a:extLst>
                <a:ext uri="{96DAC541-7B7A-43D3-8B79-37D633B846F1}">
                  <asvg:svgBlip xmlns:asvg="http://schemas.microsoft.com/office/drawing/2016/SVG/main" r:embed="rId4"/>
                </a:ext>
              </a:extLst>
            </a:blip>
            <a:stretch>
              <a:fillRect l="-105646" t="0" r="0" b="0"/>
            </a:stretch>
          </a:blipFill>
        </p:spPr>
      </p:sp>
      <p:grpSp>
        <p:nvGrpSpPr>
          <p:cNvPr name="Group 4" id="4"/>
          <p:cNvGrpSpPr/>
          <p:nvPr/>
        </p:nvGrpSpPr>
        <p:grpSpPr>
          <a:xfrm rot="0">
            <a:off x="6551117" y="9258300"/>
            <a:ext cx="2882434" cy="288243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7" id="7"/>
          <p:cNvGrpSpPr/>
          <p:nvPr/>
        </p:nvGrpSpPr>
        <p:grpSpPr>
          <a:xfrm rot="0">
            <a:off x="-1441217" y="441099"/>
            <a:ext cx="2882434" cy="28824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10" id="10"/>
          <p:cNvSpPr/>
          <p:nvPr/>
        </p:nvSpPr>
        <p:spPr>
          <a:xfrm flipH="false" flipV="false" rot="-1059828">
            <a:off x="-1287200" y="-557820"/>
            <a:ext cx="5518661" cy="4159716"/>
          </a:xfrm>
          <a:custGeom>
            <a:avLst/>
            <a:gdLst/>
            <a:ahLst/>
            <a:cxnLst/>
            <a:rect r="r" b="b" t="t" l="l"/>
            <a:pathLst>
              <a:path h="4159716" w="5518661">
                <a:moveTo>
                  <a:pt x="0" y="0"/>
                </a:moveTo>
                <a:lnTo>
                  <a:pt x="5518660" y="0"/>
                </a:lnTo>
                <a:lnTo>
                  <a:pt x="5518660" y="4159716"/>
                </a:lnTo>
                <a:lnTo>
                  <a:pt x="0" y="4159716"/>
                </a:lnTo>
                <a:lnTo>
                  <a:pt x="0" y="0"/>
                </a:lnTo>
                <a:close/>
              </a:path>
            </a:pathLst>
          </a:custGeom>
          <a:blipFill>
            <a:blip r:embed="rId5">
              <a:extLst>
                <a:ext uri="{96DAC541-7B7A-43D3-8B79-37D633B846F1}">
                  <asvg:svgBlip xmlns:asvg="http://schemas.microsoft.com/office/drawing/2016/SVG/main" r:embed="rId6"/>
                </a:ext>
              </a:extLst>
            </a:blip>
            <a:stretch>
              <a:fillRect l="-82627" t="0" r="0" b="0"/>
            </a:stretch>
          </a:blipFill>
        </p:spPr>
      </p:sp>
      <p:sp>
        <p:nvSpPr>
          <p:cNvPr name="Freeform 11" id="11"/>
          <p:cNvSpPr/>
          <p:nvPr/>
        </p:nvSpPr>
        <p:spPr>
          <a:xfrm flipH="false" flipV="false" rot="0">
            <a:off x="1028700"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5400000">
            <a:off x="6769293" y="8214288"/>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1059828">
            <a:off x="-296096" y="3196527"/>
            <a:ext cx="11279853" cy="10181045"/>
          </a:xfrm>
          <a:custGeom>
            <a:avLst/>
            <a:gdLst/>
            <a:ahLst/>
            <a:cxnLst/>
            <a:rect r="r" b="b" t="t" l="l"/>
            <a:pathLst>
              <a:path h="10181045" w="11279853">
                <a:moveTo>
                  <a:pt x="0" y="0"/>
                </a:moveTo>
                <a:lnTo>
                  <a:pt x="11279853" y="0"/>
                </a:lnTo>
                <a:lnTo>
                  <a:pt x="11279853" y="10181045"/>
                </a:lnTo>
                <a:lnTo>
                  <a:pt x="0" y="10181045"/>
                </a:lnTo>
                <a:lnTo>
                  <a:pt x="0" y="0"/>
                </a:lnTo>
                <a:close/>
              </a:path>
            </a:pathLst>
          </a:custGeom>
          <a:blipFill>
            <a:blip r:embed="rId3">
              <a:extLst>
                <a:ext uri="{96DAC541-7B7A-43D3-8B79-37D633B846F1}">
                  <asvg:svgBlip xmlns:asvg="http://schemas.microsoft.com/office/drawing/2016/SVG/main" r:embed="rId4"/>
                </a:ext>
              </a:extLst>
            </a:blip>
            <a:stretch>
              <a:fillRect l="-118688" t="0" r="0" b="0"/>
            </a:stretch>
          </a:blipFill>
        </p:spPr>
      </p:sp>
      <p:sp>
        <p:nvSpPr>
          <p:cNvPr name="TextBox 14" id="14"/>
          <p:cNvSpPr txBox="true"/>
          <p:nvPr/>
        </p:nvSpPr>
        <p:spPr>
          <a:xfrm rot="0">
            <a:off x="1028700" y="5626695"/>
            <a:ext cx="9943637" cy="1880870"/>
          </a:xfrm>
          <a:prstGeom prst="rect">
            <a:avLst/>
          </a:prstGeom>
        </p:spPr>
        <p:txBody>
          <a:bodyPr anchor="t" rtlCol="false" tIns="0" lIns="0" bIns="0" rIns="0">
            <a:spAutoFit/>
          </a:bodyPr>
          <a:lstStyle/>
          <a:p>
            <a:pPr algn="l">
              <a:lnSpc>
                <a:spcPts val="12760"/>
              </a:lnSpc>
            </a:pPr>
            <a:r>
              <a:rPr lang="en-US" sz="11600">
                <a:solidFill>
                  <a:srgbClr val="D9D9D9"/>
                </a:solidFill>
                <a:latin typeface="Times New Roman MT"/>
                <a:ea typeface="Times New Roman MT"/>
                <a:cs typeface="Times New Roman MT"/>
                <a:sym typeface="Times New Roman MT"/>
              </a:rPr>
              <a:t>THANKYOU</a:t>
            </a:r>
          </a:p>
        </p:txBody>
      </p:sp>
      <p:grpSp>
        <p:nvGrpSpPr>
          <p:cNvPr name="Group 15" id="15"/>
          <p:cNvGrpSpPr/>
          <p:nvPr/>
        </p:nvGrpSpPr>
        <p:grpSpPr>
          <a:xfrm rot="0">
            <a:off x="14376866" y="9492765"/>
            <a:ext cx="2882434" cy="28824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7" id="1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18" id="18"/>
          <p:cNvGrpSpPr/>
          <p:nvPr/>
        </p:nvGrpSpPr>
        <p:grpSpPr>
          <a:xfrm rot="0">
            <a:off x="6957096" y="1028700"/>
            <a:ext cx="2882434" cy="288243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0" id="20"/>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a:grpSpLocks noChangeAspect="true"/>
          </p:cNvGrpSpPr>
          <p:nvPr/>
        </p:nvGrpSpPr>
        <p:grpSpPr>
          <a:xfrm rot="0">
            <a:off x="8073041" y="1858228"/>
            <a:ext cx="4867909" cy="9735818"/>
            <a:chOff x="0" y="0"/>
            <a:chExt cx="3175000" cy="6350000"/>
          </a:xfrm>
        </p:grpSpPr>
        <p:sp>
          <p:nvSpPr>
            <p:cNvPr name="Freeform 4" id="4"/>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name="Freeform 5" id="5"/>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6" id="6"/>
          <p:cNvGrpSpPr>
            <a:grpSpLocks noChangeAspect="true"/>
          </p:cNvGrpSpPr>
          <p:nvPr/>
        </p:nvGrpSpPr>
        <p:grpSpPr>
          <a:xfrm rot="0">
            <a:off x="8186472" y="2029638"/>
            <a:ext cx="4641047" cy="9282094"/>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33250" t="0" r="0" b="0"/>
              </a:stretch>
            </a:blipFill>
          </p:spPr>
        </p:sp>
        <p:sp>
          <p:nvSpPr>
            <p:cNvPr name="Freeform 8" id="8"/>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9" id="9"/>
          <p:cNvGrpSpPr>
            <a:grpSpLocks noChangeAspect="true"/>
          </p:cNvGrpSpPr>
          <p:nvPr/>
        </p:nvGrpSpPr>
        <p:grpSpPr>
          <a:xfrm rot="0">
            <a:off x="13121664" y="-1697652"/>
            <a:ext cx="4867909" cy="9735818"/>
            <a:chOff x="0" y="0"/>
            <a:chExt cx="3175000" cy="6350000"/>
          </a:xfrm>
        </p:grpSpPr>
        <p:sp>
          <p:nvSpPr>
            <p:cNvPr name="Freeform 10" id="10"/>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name="Freeform 11" id="11"/>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12" id="12"/>
          <p:cNvGrpSpPr>
            <a:grpSpLocks noChangeAspect="true"/>
          </p:cNvGrpSpPr>
          <p:nvPr/>
        </p:nvGrpSpPr>
        <p:grpSpPr>
          <a:xfrm rot="0">
            <a:off x="13235095" y="-1394590"/>
            <a:ext cx="4641047" cy="9282094"/>
            <a:chOff x="0" y="0"/>
            <a:chExt cx="3175000" cy="6350000"/>
          </a:xfrm>
        </p:grpSpPr>
        <p:sp>
          <p:nvSpPr>
            <p:cNvPr name="Freeform 13" id="13"/>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4"/>
              <a:stretch>
                <a:fillRect l="-48524" t="0" r="-188317" b="0"/>
              </a:stretch>
            </a:blipFill>
          </p:spPr>
        </p:sp>
        <p:sp>
          <p:nvSpPr>
            <p:cNvPr name="Freeform 14" id="14"/>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sp>
        <p:nvSpPr>
          <p:cNvPr name="Freeform 15" id="15"/>
          <p:cNvSpPr/>
          <p:nvPr/>
        </p:nvSpPr>
        <p:spPr>
          <a:xfrm flipH="false" flipV="false" rot="0">
            <a:off x="15153634" y="8539993"/>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16465200" y="8711612"/>
            <a:ext cx="2882434" cy="28824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CDBE8C"/>
              </a:solidFill>
              <a:prstDash val="solid"/>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TextBox 19" id="19"/>
          <p:cNvSpPr txBox="true"/>
          <p:nvPr/>
        </p:nvSpPr>
        <p:spPr>
          <a:xfrm rot="0">
            <a:off x="826110" y="1077178"/>
            <a:ext cx="6634766" cy="1466850"/>
          </a:xfrm>
          <a:prstGeom prst="rect">
            <a:avLst/>
          </a:prstGeom>
        </p:spPr>
        <p:txBody>
          <a:bodyPr anchor="t" rtlCol="false" tIns="0" lIns="0" bIns="0" rIns="0">
            <a:spAutoFit/>
          </a:bodyPr>
          <a:lstStyle/>
          <a:p>
            <a:pPr algn="l">
              <a:lnSpc>
                <a:spcPts val="9900"/>
              </a:lnSpc>
            </a:pPr>
            <a:r>
              <a:rPr lang="en-US" b="true" sz="9000">
                <a:solidFill>
                  <a:srgbClr val="626953"/>
                </a:solidFill>
                <a:latin typeface="Times New Roman MT Bold"/>
                <a:ea typeface="Times New Roman MT Bold"/>
                <a:cs typeface="Times New Roman MT Bold"/>
                <a:sym typeface="Times New Roman MT Bold"/>
              </a:rPr>
              <a:t>OVERVIEW</a:t>
            </a:r>
          </a:p>
        </p:txBody>
      </p:sp>
      <p:sp>
        <p:nvSpPr>
          <p:cNvPr name="TextBox 20" id="20"/>
          <p:cNvSpPr txBox="true"/>
          <p:nvPr/>
        </p:nvSpPr>
        <p:spPr>
          <a:xfrm rot="0">
            <a:off x="-218523" y="3091189"/>
            <a:ext cx="8724032" cy="5620423"/>
          </a:xfrm>
          <a:prstGeom prst="rect">
            <a:avLst/>
          </a:prstGeom>
        </p:spPr>
        <p:txBody>
          <a:bodyPr anchor="t" rtlCol="false" tIns="0" lIns="0" bIns="0" rIns="0">
            <a:spAutoFit/>
          </a:bodyPr>
          <a:lstStyle/>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INTRODUCTION</a:t>
            </a:r>
          </a:p>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PROJECT OVERVIEW</a:t>
            </a:r>
          </a:p>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KEYFEATURES</a:t>
            </a:r>
          </a:p>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MILESTONE</a:t>
            </a:r>
          </a:p>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OUTCOME</a:t>
            </a:r>
          </a:p>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4146633" y="3645450"/>
            <a:ext cx="12577824" cy="5191211"/>
          </a:xfrm>
          <a:custGeom>
            <a:avLst/>
            <a:gdLst/>
            <a:ahLst/>
            <a:cxnLst/>
            <a:rect r="r" b="b" t="t" l="l"/>
            <a:pathLst>
              <a:path h="5191211" w="12577824">
                <a:moveTo>
                  <a:pt x="0" y="0"/>
                </a:moveTo>
                <a:lnTo>
                  <a:pt x="12577824" y="0"/>
                </a:lnTo>
                <a:lnTo>
                  <a:pt x="12577824" y="5191211"/>
                </a:lnTo>
                <a:lnTo>
                  <a:pt x="0" y="51912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420347"/>
            <a:ext cx="6590878" cy="1665608"/>
            <a:chOff x="0" y="0"/>
            <a:chExt cx="8787838" cy="2220810"/>
          </a:xfrm>
        </p:grpSpPr>
        <p:sp>
          <p:nvSpPr>
            <p:cNvPr name="Freeform 5" id="5"/>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7" id="7"/>
          <p:cNvSpPr/>
          <p:nvPr/>
        </p:nvSpPr>
        <p:spPr>
          <a:xfrm flipH="false" flipV="false" rot="0">
            <a:off x="1089445" y="8343900"/>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5400000">
            <a:off x="16267859" y="932587"/>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9">
              <a:extLst>
                <a:ext uri="{96DAC541-7B7A-43D3-8B79-37D633B846F1}">
                  <asvg:svgBlip xmlns:asvg="http://schemas.microsoft.com/office/drawing/2016/SVG/main" r:embed="rId10"/>
                </a:ext>
              </a:extLst>
            </a:blip>
            <a:stretch>
              <a:fillRect l="0" t="0" r="-61751" b="0"/>
            </a:stretch>
          </a:blipFill>
        </p:spPr>
      </p:sp>
      <p:grpSp>
        <p:nvGrpSpPr>
          <p:cNvPr name="Group 9" id="9"/>
          <p:cNvGrpSpPr/>
          <p:nvPr/>
        </p:nvGrpSpPr>
        <p:grpSpPr>
          <a:xfrm rot="0">
            <a:off x="-839146" y="8588608"/>
            <a:ext cx="2882434" cy="28824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12" id="12"/>
          <p:cNvGrpSpPr/>
          <p:nvPr/>
        </p:nvGrpSpPr>
        <p:grpSpPr>
          <a:xfrm rot="0">
            <a:off x="16846783" y="-406906"/>
            <a:ext cx="2882434" cy="28824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TextBox 15" id="15"/>
          <p:cNvSpPr txBox="true"/>
          <p:nvPr/>
        </p:nvSpPr>
        <p:spPr>
          <a:xfrm rot="0">
            <a:off x="1210470" y="726272"/>
            <a:ext cx="9034588" cy="1198885"/>
          </a:xfrm>
          <a:prstGeom prst="rect">
            <a:avLst/>
          </a:prstGeom>
        </p:spPr>
        <p:txBody>
          <a:bodyPr anchor="t" rtlCol="false" tIns="0" lIns="0" bIns="0" rIns="0">
            <a:spAutoFit/>
          </a:bodyPr>
          <a:lstStyle/>
          <a:p>
            <a:pPr algn="l">
              <a:lnSpc>
                <a:spcPts val="8140"/>
              </a:lnSpc>
            </a:pPr>
            <a:r>
              <a:rPr lang="en-US" b="true" sz="7400">
                <a:solidFill>
                  <a:srgbClr val="626953"/>
                </a:solidFill>
                <a:latin typeface="Times New Roman MT Bold"/>
                <a:ea typeface="Times New Roman MT Bold"/>
                <a:cs typeface="Times New Roman MT Bold"/>
                <a:sym typeface="Times New Roman MT Bold"/>
              </a:rPr>
              <a:t>INTRODUCTION </a:t>
            </a:r>
          </a:p>
        </p:txBody>
      </p:sp>
      <p:sp>
        <p:nvSpPr>
          <p:cNvPr name="TextBox 16" id="16"/>
          <p:cNvSpPr txBox="true"/>
          <p:nvPr/>
        </p:nvSpPr>
        <p:spPr>
          <a:xfrm rot="0">
            <a:off x="4978710" y="2487132"/>
            <a:ext cx="12954246" cy="3302635"/>
          </a:xfrm>
          <a:prstGeom prst="rect">
            <a:avLst/>
          </a:prstGeom>
        </p:spPr>
        <p:txBody>
          <a:bodyPr anchor="t" rtlCol="false" tIns="0" lIns="0" bIns="0" rIns="0">
            <a:spAutoFit/>
          </a:bodyPr>
          <a:lstStyle/>
          <a:p>
            <a:pPr algn="just">
              <a:lnSpc>
                <a:spcPts val="4339"/>
              </a:lnSpc>
              <a:spcBef>
                <a:spcPct val="0"/>
              </a:spcBef>
            </a:pPr>
            <a:r>
              <a:rPr lang="en-US" sz="3099">
                <a:solidFill>
                  <a:srgbClr val="000000"/>
                </a:solidFill>
                <a:latin typeface="Times New Roman MT"/>
                <a:ea typeface="Times New Roman MT"/>
                <a:cs typeface="Times New Roman MT"/>
                <a:sym typeface="Times New Roman MT"/>
              </a:rPr>
              <a:t>This Business Intelligence solution, built in Power BI, helps hotels analyze and improve their performance by tracking key KPIs such as occupancy rate, revenue, and guest behavior. It uses past booking data to identify current trends and predict future performance. The solution involves data collection, cleaning, modeling, and visualization, providing interactive dashboards that deliver clear and actionable insights.</a:t>
            </a:r>
          </a:p>
        </p:txBody>
      </p:sp>
      <p:sp>
        <p:nvSpPr>
          <p:cNvPr name="Freeform 17" id="17"/>
          <p:cNvSpPr/>
          <p:nvPr/>
        </p:nvSpPr>
        <p:spPr>
          <a:xfrm flipH="false" flipV="false" rot="0">
            <a:off x="16072720" y="9135742"/>
            <a:ext cx="4035613" cy="1665608"/>
          </a:xfrm>
          <a:custGeom>
            <a:avLst/>
            <a:gdLst/>
            <a:ahLst/>
            <a:cxnLst/>
            <a:rect r="r" b="b" t="t" l="l"/>
            <a:pathLst>
              <a:path h="1665608" w="4035613">
                <a:moveTo>
                  <a:pt x="0" y="0"/>
                </a:moveTo>
                <a:lnTo>
                  <a:pt x="4035614" y="0"/>
                </a:lnTo>
                <a:lnTo>
                  <a:pt x="4035614" y="1665608"/>
                </a:lnTo>
                <a:lnTo>
                  <a:pt x="0" y="1665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0" y="6241056"/>
            <a:ext cx="6590878" cy="1665608"/>
            <a:chOff x="0" y="0"/>
            <a:chExt cx="8787838" cy="2220810"/>
          </a:xfrm>
        </p:grpSpPr>
        <p:sp>
          <p:nvSpPr>
            <p:cNvPr name="Freeform 19" id="1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1" id="21"/>
          <p:cNvSpPr txBox="true"/>
          <p:nvPr/>
        </p:nvSpPr>
        <p:spPr>
          <a:xfrm rot="0">
            <a:off x="1089445" y="6513667"/>
            <a:ext cx="11825833" cy="1198885"/>
          </a:xfrm>
          <a:prstGeom prst="rect">
            <a:avLst/>
          </a:prstGeom>
        </p:spPr>
        <p:txBody>
          <a:bodyPr anchor="t" rtlCol="false" tIns="0" lIns="0" bIns="0" rIns="0">
            <a:spAutoFit/>
          </a:bodyPr>
          <a:lstStyle/>
          <a:p>
            <a:pPr algn="l">
              <a:lnSpc>
                <a:spcPts val="8140"/>
              </a:lnSpc>
            </a:pPr>
            <a:r>
              <a:rPr lang="en-US" b="true" sz="7400">
                <a:solidFill>
                  <a:srgbClr val="626953"/>
                </a:solidFill>
                <a:latin typeface="Times New Roman MT Bold"/>
                <a:ea typeface="Times New Roman MT Bold"/>
                <a:cs typeface="Times New Roman MT Bold"/>
                <a:sym typeface="Times New Roman MT Bold"/>
              </a:rPr>
              <a:t>PROJECT OVERVIEW</a:t>
            </a:r>
          </a:p>
        </p:txBody>
      </p:sp>
      <p:sp>
        <p:nvSpPr>
          <p:cNvPr name="TextBox 22" id="22"/>
          <p:cNvSpPr txBox="true"/>
          <p:nvPr/>
        </p:nvSpPr>
        <p:spPr>
          <a:xfrm rot="0">
            <a:off x="4737884" y="8096885"/>
            <a:ext cx="12954246" cy="2199005"/>
          </a:xfrm>
          <a:prstGeom prst="rect">
            <a:avLst/>
          </a:prstGeom>
        </p:spPr>
        <p:txBody>
          <a:bodyPr anchor="t" rtlCol="false" tIns="0" lIns="0" bIns="0" rIns="0">
            <a:spAutoFit/>
          </a:bodyPr>
          <a:lstStyle/>
          <a:p>
            <a:pPr algn="just" marL="669286" indent="-334643" lvl="1">
              <a:lnSpc>
                <a:spcPts val="4339"/>
              </a:lnSpc>
              <a:buFont typeface="Arial"/>
              <a:buChar char="•"/>
            </a:pPr>
            <a:r>
              <a:rPr lang="en-US" sz="3099">
                <a:solidFill>
                  <a:srgbClr val="000000"/>
                </a:solidFill>
                <a:latin typeface="Times New Roman MT"/>
                <a:ea typeface="Times New Roman MT"/>
                <a:cs typeface="Times New Roman MT"/>
                <a:sym typeface="Times New Roman MT"/>
              </a:rPr>
              <a:t>Analyze hotel bookings, customers, and revenue.</a:t>
            </a:r>
          </a:p>
          <a:p>
            <a:pPr algn="just" marL="669286" indent="-334643" lvl="1">
              <a:lnSpc>
                <a:spcPts val="4339"/>
              </a:lnSpc>
              <a:buFont typeface="Arial"/>
              <a:buChar char="•"/>
            </a:pPr>
            <a:r>
              <a:rPr lang="en-US" sz="3099">
                <a:solidFill>
                  <a:srgbClr val="000000"/>
                </a:solidFill>
                <a:latin typeface="Times New Roman MT"/>
                <a:ea typeface="Times New Roman MT"/>
                <a:cs typeface="Times New Roman MT"/>
                <a:sym typeface="Times New Roman MT"/>
              </a:rPr>
              <a:t>Use Power BI dashboards for insights.</a:t>
            </a:r>
          </a:p>
          <a:p>
            <a:pPr algn="just" marL="669286" indent="-334643" lvl="1">
              <a:lnSpc>
                <a:spcPts val="4339"/>
              </a:lnSpc>
              <a:buFont typeface="Arial"/>
              <a:buChar char="•"/>
            </a:pPr>
            <a:r>
              <a:rPr lang="en-US" sz="3099">
                <a:solidFill>
                  <a:srgbClr val="000000"/>
                </a:solidFill>
                <a:latin typeface="Times New Roman MT"/>
                <a:ea typeface="Times New Roman MT"/>
                <a:cs typeface="Times New Roman MT"/>
                <a:sym typeface="Times New Roman MT"/>
              </a:rPr>
              <a:t>Support pricing, promotions, and upselling decisions.</a:t>
            </a:r>
          </a:p>
          <a:p>
            <a:pPr algn="just">
              <a:lnSpc>
                <a:spcPts val="41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0">
            <a:off x="0" y="0"/>
            <a:ext cx="18288000" cy="3782528"/>
          </a:xfrm>
          <a:custGeom>
            <a:avLst/>
            <a:gdLst/>
            <a:ahLst/>
            <a:cxnLst/>
            <a:rect r="r" b="b" t="t" l="l"/>
            <a:pathLst>
              <a:path h="3782528" w="18288000">
                <a:moveTo>
                  <a:pt x="0" y="0"/>
                </a:moveTo>
                <a:lnTo>
                  <a:pt x="18288000" y="0"/>
                </a:lnTo>
                <a:lnTo>
                  <a:pt x="18288000" y="3782528"/>
                </a:lnTo>
                <a:lnTo>
                  <a:pt x="0" y="3782528"/>
                </a:lnTo>
                <a:lnTo>
                  <a:pt x="0" y="0"/>
                </a:lnTo>
                <a:close/>
              </a:path>
            </a:pathLst>
          </a:custGeom>
          <a:blipFill>
            <a:blip r:embed="rId3"/>
            <a:stretch>
              <a:fillRect l="0" t="-86794" r="0" b="-135328"/>
            </a:stretch>
          </a:blipFill>
        </p:spPr>
      </p:sp>
      <p:sp>
        <p:nvSpPr>
          <p:cNvPr name="Freeform 4" id="4"/>
          <p:cNvSpPr/>
          <p:nvPr/>
        </p:nvSpPr>
        <p:spPr>
          <a:xfrm flipH="false" flipV="false" rot="-5400000">
            <a:off x="7187890" y="-7317582"/>
            <a:ext cx="3916622" cy="18283597"/>
          </a:xfrm>
          <a:custGeom>
            <a:avLst/>
            <a:gdLst/>
            <a:ahLst/>
            <a:cxnLst/>
            <a:rect r="r" b="b" t="t" l="l"/>
            <a:pathLst>
              <a:path h="18283597" w="3916622">
                <a:moveTo>
                  <a:pt x="0" y="0"/>
                </a:moveTo>
                <a:lnTo>
                  <a:pt x="3916622" y="0"/>
                </a:lnTo>
                <a:lnTo>
                  <a:pt x="3916622" y="18283597"/>
                </a:lnTo>
                <a:lnTo>
                  <a:pt x="0" y="18283597"/>
                </a:lnTo>
                <a:lnTo>
                  <a:pt x="0" y="0"/>
                </a:lnTo>
                <a:close/>
              </a:path>
            </a:pathLst>
          </a:custGeom>
          <a:blipFill>
            <a:blip r:embed="rId4">
              <a:alphaModFix amt="0"/>
              <a:extLst>
                <a:ext uri="{96DAC541-7B7A-43D3-8B79-37D633B846F1}">
                  <asvg:svgBlip xmlns:asvg="http://schemas.microsoft.com/office/drawing/2016/SVG/main" r:embed="rId5"/>
                </a:ext>
              </a:extLst>
            </a:blip>
            <a:stretch>
              <a:fillRect l="0" t="0" r="-366820" b="0"/>
            </a:stretch>
          </a:blipFill>
        </p:spPr>
      </p:sp>
      <p:grpSp>
        <p:nvGrpSpPr>
          <p:cNvPr name="Group 5" id="5"/>
          <p:cNvGrpSpPr/>
          <p:nvPr/>
        </p:nvGrpSpPr>
        <p:grpSpPr>
          <a:xfrm rot="0">
            <a:off x="-1441217" y="-860402"/>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7702782" y="-3123713"/>
            <a:ext cx="2882434" cy="28824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0" id="10"/>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11" id="11"/>
          <p:cNvGrpSpPr/>
          <p:nvPr/>
        </p:nvGrpSpPr>
        <p:grpSpPr>
          <a:xfrm rot="0">
            <a:off x="-479265" y="3577123"/>
            <a:ext cx="6590878" cy="1665608"/>
            <a:chOff x="0" y="0"/>
            <a:chExt cx="8787838" cy="2220810"/>
          </a:xfrm>
        </p:grpSpPr>
        <p:sp>
          <p:nvSpPr>
            <p:cNvPr name="Freeform 12" id="12"/>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4" id="14"/>
          <p:cNvSpPr/>
          <p:nvPr/>
        </p:nvSpPr>
        <p:spPr>
          <a:xfrm flipH="false" flipV="false" rot="0">
            <a:off x="16304123" y="356424"/>
            <a:ext cx="4035613" cy="1665608"/>
          </a:xfrm>
          <a:custGeom>
            <a:avLst/>
            <a:gdLst/>
            <a:ahLst/>
            <a:cxnLst/>
            <a:rect r="r" b="b" t="t" l="l"/>
            <a:pathLst>
              <a:path h="1665608" w="4035613">
                <a:moveTo>
                  <a:pt x="0" y="0"/>
                </a:moveTo>
                <a:lnTo>
                  <a:pt x="4035613" y="0"/>
                </a:lnTo>
                <a:lnTo>
                  <a:pt x="4035613" y="1665607"/>
                </a:lnTo>
                <a:lnTo>
                  <a:pt x="0" y="16656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4820700" y="2116920"/>
            <a:ext cx="4035613" cy="1665608"/>
          </a:xfrm>
          <a:custGeom>
            <a:avLst/>
            <a:gdLst/>
            <a:ahLst/>
            <a:cxnLst/>
            <a:rect r="r" b="b" t="t" l="l"/>
            <a:pathLst>
              <a:path h="1665608" w="4035613">
                <a:moveTo>
                  <a:pt x="0" y="0"/>
                </a:moveTo>
                <a:lnTo>
                  <a:pt x="4035614" y="0"/>
                </a:lnTo>
                <a:lnTo>
                  <a:pt x="4035614" y="1665608"/>
                </a:lnTo>
                <a:lnTo>
                  <a:pt x="0" y="16656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12">
              <a:extLst>
                <a:ext uri="{96DAC541-7B7A-43D3-8B79-37D633B846F1}">
                  <asvg:svgBlip xmlns:asvg="http://schemas.microsoft.com/office/drawing/2016/SVG/main" r:embed="rId13"/>
                </a:ext>
              </a:extLst>
            </a:blip>
            <a:stretch>
              <a:fillRect l="0" t="0" r="-61751" b="0"/>
            </a:stretch>
          </a:blipFill>
        </p:spPr>
      </p:sp>
      <p:sp>
        <p:nvSpPr>
          <p:cNvPr name="Freeform 17" id="17"/>
          <p:cNvSpPr/>
          <p:nvPr/>
        </p:nvSpPr>
        <p:spPr>
          <a:xfrm flipH="false" flipV="false" rot="0">
            <a:off x="3964186" y="8623380"/>
            <a:ext cx="1385034" cy="1385034"/>
          </a:xfrm>
          <a:custGeom>
            <a:avLst/>
            <a:gdLst/>
            <a:ahLst/>
            <a:cxnLst/>
            <a:rect r="r" b="b" t="t" l="l"/>
            <a:pathLst>
              <a:path h="1385034" w="1385034">
                <a:moveTo>
                  <a:pt x="0" y="0"/>
                </a:moveTo>
                <a:lnTo>
                  <a:pt x="1385034" y="0"/>
                </a:lnTo>
                <a:lnTo>
                  <a:pt x="1385034" y="1385034"/>
                </a:lnTo>
                <a:lnTo>
                  <a:pt x="0" y="1385034"/>
                </a:lnTo>
                <a:lnTo>
                  <a:pt x="0" y="0"/>
                </a:lnTo>
                <a:close/>
              </a:path>
            </a:pathLst>
          </a:custGeom>
          <a:blipFill>
            <a:blip r:embed="rId14"/>
            <a:stretch>
              <a:fillRect l="0" t="0" r="0" b="0"/>
            </a:stretch>
          </a:blipFill>
        </p:spPr>
      </p:sp>
      <p:sp>
        <p:nvSpPr>
          <p:cNvPr name="Freeform 18" id="18"/>
          <p:cNvSpPr/>
          <p:nvPr/>
        </p:nvSpPr>
        <p:spPr>
          <a:xfrm flipH="false" flipV="false" rot="0">
            <a:off x="775971" y="8623380"/>
            <a:ext cx="2040204" cy="1295023"/>
          </a:xfrm>
          <a:custGeom>
            <a:avLst/>
            <a:gdLst/>
            <a:ahLst/>
            <a:cxnLst/>
            <a:rect r="r" b="b" t="t" l="l"/>
            <a:pathLst>
              <a:path h="1295023" w="2040204">
                <a:moveTo>
                  <a:pt x="0" y="0"/>
                </a:moveTo>
                <a:lnTo>
                  <a:pt x="2040203" y="0"/>
                </a:lnTo>
                <a:lnTo>
                  <a:pt x="2040203" y="1295023"/>
                </a:lnTo>
                <a:lnTo>
                  <a:pt x="0" y="1295023"/>
                </a:lnTo>
                <a:lnTo>
                  <a:pt x="0" y="0"/>
                </a:lnTo>
                <a:close/>
              </a:path>
            </a:pathLst>
          </a:custGeom>
          <a:blipFill>
            <a:blip r:embed="rId15"/>
            <a:stretch>
              <a:fillRect l="0" t="0" r="0" b="0"/>
            </a:stretch>
          </a:blipFill>
        </p:spPr>
      </p:sp>
      <p:sp>
        <p:nvSpPr>
          <p:cNvPr name="Freeform 19" id="19"/>
          <p:cNvSpPr/>
          <p:nvPr/>
        </p:nvSpPr>
        <p:spPr>
          <a:xfrm flipH="false" flipV="false" rot="0">
            <a:off x="6111613" y="8857388"/>
            <a:ext cx="2246806" cy="1006033"/>
          </a:xfrm>
          <a:custGeom>
            <a:avLst/>
            <a:gdLst/>
            <a:ahLst/>
            <a:cxnLst/>
            <a:rect r="r" b="b" t="t" l="l"/>
            <a:pathLst>
              <a:path h="1006033" w="2246806">
                <a:moveTo>
                  <a:pt x="0" y="0"/>
                </a:moveTo>
                <a:lnTo>
                  <a:pt x="2246807" y="0"/>
                </a:lnTo>
                <a:lnTo>
                  <a:pt x="2246807" y="1006033"/>
                </a:lnTo>
                <a:lnTo>
                  <a:pt x="0" y="1006033"/>
                </a:lnTo>
                <a:lnTo>
                  <a:pt x="0" y="0"/>
                </a:lnTo>
                <a:close/>
              </a:path>
            </a:pathLst>
          </a:custGeom>
          <a:blipFill>
            <a:blip r:embed="rId16"/>
            <a:stretch>
              <a:fillRect l="0" t="0" r="0" b="0"/>
            </a:stretch>
          </a:blipFill>
        </p:spPr>
      </p:sp>
      <p:sp>
        <p:nvSpPr>
          <p:cNvPr name="Freeform 20" id="20"/>
          <p:cNvSpPr/>
          <p:nvPr/>
        </p:nvSpPr>
        <p:spPr>
          <a:xfrm flipH="false" flipV="false" rot="0">
            <a:off x="8713449" y="8768373"/>
            <a:ext cx="1871767" cy="1095048"/>
          </a:xfrm>
          <a:custGeom>
            <a:avLst/>
            <a:gdLst/>
            <a:ahLst/>
            <a:cxnLst/>
            <a:rect r="r" b="b" t="t" l="l"/>
            <a:pathLst>
              <a:path h="1095048" w="1871767">
                <a:moveTo>
                  <a:pt x="0" y="0"/>
                </a:moveTo>
                <a:lnTo>
                  <a:pt x="1871767" y="0"/>
                </a:lnTo>
                <a:lnTo>
                  <a:pt x="1871767" y="1095048"/>
                </a:lnTo>
                <a:lnTo>
                  <a:pt x="0" y="1095048"/>
                </a:lnTo>
                <a:lnTo>
                  <a:pt x="0" y="0"/>
                </a:lnTo>
                <a:close/>
              </a:path>
            </a:pathLst>
          </a:custGeom>
          <a:blipFill>
            <a:blip r:embed="rId17"/>
            <a:stretch>
              <a:fillRect l="0" t="0" r="0" b="0"/>
            </a:stretch>
          </a:blipFill>
        </p:spPr>
      </p:sp>
      <p:sp>
        <p:nvSpPr>
          <p:cNvPr name="Freeform 21" id="21"/>
          <p:cNvSpPr/>
          <p:nvPr/>
        </p:nvSpPr>
        <p:spPr>
          <a:xfrm flipH="false" flipV="false" rot="0">
            <a:off x="12447442" y="4779366"/>
            <a:ext cx="5029317" cy="5029317"/>
          </a:xfrm>
          <a:custGeom>
            <a:avLst/>
            <a:gdLst/>
            <a:ahLst/>
            <a:cxnLst/>
            <a:rect r="r" b="b" t="t" l="l"/>
            <a:pathLst>
              <a:path h="5029317" w="5029317">
                <a:moveTo>
                  <a:pt x="0" y="0"/>
                </a:moveTo>
                <a:lnTo>
                  <a:pt x="5029316" y="0"/>
                </a:lnTo>
                <a:lnTo>
                  <a:pt x="5029316" y="5029316"/>
                </a:lnTo>
                <a:lnTo>
                  <a:pt x="0" y="5029316"/>
                </a:lnTo>
                <a:lnTo>
                  <a:pt x="0" y="0"/>
                </a:lnTo>
                <a:close/>
              </a:path>
            </a:pathLst>
          </a:custGeom>
          <a:blipFill>
            <a:blip r:embed="rId18"/>
            <a:stretch>
              <a:fillRect l="0" t="0" r="0" b="0"/>
            </a:stretch>
          </a:blipFill>
        </p:spPr>
      </p:sp>
      <p:sp>
        <p:nvSpPr>
          <p:cNvPr name="TextBox 22" id="22"/>
          <p:cNvSpPr txBox="true"/>
          <p:nvPr/>
        </p:nvSpPr>
        <p:spPr>
          <a:xfrm rot="0">
            <a:off x="775971" y="3768723"/>
            <a:ext cx="13152909" cy="1374777"/>
          </a:xfrm>
          <a:prstGeom prst="rect">
            <a:avLst/>
          </a:prstGeom>
        </p:spPr>
        <p:txBody>
          <a:bodyPr anchor="t" rtlCol="false" tIns="0" lIns="0" bIns="0" rIns="0">
            <a:spAutoFit/>
          </a:bodyPr>
          <a:lstStyle/>
          <a:p>
            <a:pPr algn="l">
              <a:lnSpc>
                <a:spcPts val="9350"/>
              </a:lnSpc>
            </a:pPr>
            <a:r>
              <a:rPr lang="en-US" sz="8500" b="true">
                <a:solidFill>
                  <a:srgbClr val="626953"/>
                </a:solidFill>
                <a:latin typeface="Times New Roman MT Bold"/>
                <a:ea typeface="Times New Roman MT Bold"/>
                <a:cs typeface="Times New Roman MT Bold"/>
                <a:sym typeface="Times New Roman MT Bold"/>
              </a:rPr>
              <a:t>TECHNOLOGIES USED</a:t>
            </a:r>
          </a:p>
        </p:txBody>
      </p:sp>
      <p:sp>
        <p:nvSpPr>
          <p:cNvPr name="TextBox 23" id="23"/>
          <p:cNvSpPr txBox="true"/>
          <p:nvPr/>
        </p:nvSpPr>
        <p:spPr>
          <a:xfrm rot="0">
            <a:off x="775971" y="5042706"/>
            <a:ext cx="12004358" cy="3580674"/>
          </a:xfrm>
          <a:prstGeom prst="rect">
            <a:avLst/>
          </a:prstGeom>
        </p:spPr>
        <p:txBody>
          <a:bodyPr anchor="t" rtlCol="false" tIns="0" lIns="0" bIns="0" rIns="0">
            <a:spAutoFit/>
          </a:bodyPr>
          <a:lstStyle/>
          <a:p>
            <a:pPr algn="l">
              <a:lnSpc>
                <a:spcPts val="7601"/>
              </a:lnSpc>
            </a:pPr>
            <a:r>
              <a:rPr lang="en-US" sz="3090" b="true">
                <a:solidFill>
                  <a:srgbClr val="626953"/>
                </a:solidFill>
                <a:latin typeface="Times New Roman MT Bold"/>
                <a:ea typeface="Times New Roman MT Bold"/>
                <a:cs typeface="Times New Roman MT Bold"/>
                <a:sym typeface="Times New Roman MT Bold"/>
              </a:rPr>
              <a:t>BUSINESS INTELLIGENCE TOOLS</a:t>
            </a:r>
            <a:r>
              <a:rPr lang="en-US" sz="3090">
                <a:solidFill>
                  <a:srgbClr val="626953"/>
                </a:solidFill>
                <a:latin typeface="Times New Roman MT"/>
                <a:ea typeface="Times New Roman MT"/>
                <a:cs typeface="Times New Roman MT"/>
                <a:sym typeface="Times New Roman MT"/>
              </a:rPr>
              <a:t> - </a:t>
            </a:r>
            <a:r>
              <a:rPr lang="en-US" sz="3090">
                <a:solidFill>
                  <a:srgbClr val="000000"/>
                </a:solidFill>
                <a:latin typeface="Times New Roman MT"/>
                <a:ea typeface="Times New Roman MT"/>
                <a:cs typeface="Times New Roman MT"/>
                <a:sym typeface="Times New Roman MT"/>
              </a:rPr>
              <a:t>POWERBI</a:t>
            </a:r>
          </a:p>
          <a:p>
            <a:pPr algn="l">
              <a:lnSpc>
                <a:spcPts val="7601"/>
              </a:lnSpc>
            </a:pPr>
            <a:r>
              <a:rPr lang="en-US" sz="3090" b="true">
                <a:solidFill>
                  <a:srgbClr val="626953"/>
                </a:solidFill>
                <a:latin typeface="Times New Roman MT Bold"/>
                <a:ea typeface="Times New Roman MT Bold"/>
                <a:cs typeface="Times New Roman MT Bold"/>
                <a:sym typeface="Times New Roman MT Bold"/>
              </a:rPr>
              <a:t>DATA TRANSFORMATION</a:t>
            </a:r>
            <a:r>
              <a:rPr lang="en-US" sz="3090">
                <a:solidFill>
                  <a:srgbClr val="626953"/>
                </a:solidFill>
                <a:latin typeface="Times New Roman MT"/>
                <a:ea typeface="Times New Roman MT"/>
                <a:cs typeface="Times New Roman MT"/>
                <a:sym typeface="Times New Roman MT"/>
              </a:rPr>
              <a:t> - </a:t>
            </a:r>
            <a:r>
              <a:rPr lang="en-US" sz="3090">
                <a:solidFill>
                  <a:srgbClr val="000000"/>
                </a:solidFill>
                <a:latin typeface="Times New Roman MT"/>
                <a:ea typeface="Times New Roman MT"/>
                <a:cs typeface="Times New Roman MT"/>
                <a:sym typeface="Times New Roman MT"/>
              </a:rPr>
              <a:t>POWER QUERY</a:t>
            </a:r>
          </a:p>
          <a:p>
            <a:pPr algn="l">
              <a:lnSpc>
                <a:spcPts val="7601"/>
              </a:lnSpc>
            </a:pPr>
            <a:r>
              <a:rPr lang="en-US" sz="3090" b="true">
                <a:solidFill>
                  <a:srgbClr val="626953"/>
                </a:solidFill>
                <a:latin typeface="Times New Roman MT Bold"/>
                <a:ea typeface="Times New Roman MT Bold"/>
                <a:cs typeface="Times New Roman MT Bold"/>
                <a:sym typeface="Times New Roman MT Bold"/>
              </a:rPr>
              <a:t>PYTHON BASED DATA APP - </a:t>
            </a:r>
            <a:r>
              <a:rPr lang="en-US" sz="3090">
                <a:solidFill>
                  <a:srgbClr val="000000"/>
                </a:solidFill>
                <a:latin typeface="Times New Roman MT"/>
                <a:ea typeface="Times New Roman MT"/>
                <a:cs typeface="Times New Roman MT"/>
                <a:sym typeface="Times New Roman MT"/>
              </a:rPr>
              <a:t>STREAMLIT,NUMPY,PANDAS</a:t>
            </a:r>
          </a:p>
          <a:p>
            <a:pPr algn="l">
              <a:lnSpc>
                <a:spcPts val="4326"/>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p:nvPr/>
        </p:nvGrpSpPr>
        <p:grpSpPr>
          <a:xfrm rot="0">
            <a:off x="-1441217" y="-957609"/>
            <a:ext cx="2882434" cy="28824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6" id="6"/>
          <p:cNvSpPr/>
          <p:nvPr/>
        </p:nvSpPr>
        <p:spPr>
          <a:xfrm flipH="false" flipV="false" rot="0">
            <a:off x="802609" y="452513"/>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426946" y="8105926"/>
            <a:ext cx="2882434" cy="28824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10" id="10"/>
          <p:cNvSpPr/>
          <p:nvPr/>
        </p:nvSpPr>
        <p:spPr>
          <a:xfrm flipH="false" flipV="false" rot="0">
            <a:off x="401591" y="1076535"/>
            <a:ext cx="1696581" cy="1696581"/>
          </a:xfrm>
          <a:custGeom>
            <a:avLst/>
            <a:gdLst/>
            <a:ahLst/>
            <a:cxnLst/>
            <a:rect r="r" b="b" t="t" l="l"/>
            <a:pathLst>
              <a:path h="1696581" w="1696581">
                <a:moveTo>
                  <a:pt x="0" y="0"/>
                </a:moveTo>
                <a:lnTo>
                  <a:pt x="1696581" y="0"/>
                </a:lnTo>
                <a:lnTo>
                  <a:pt x="1696581" y="1696580"/>
                </a:lnTo>
                <a:lnTo>
                  <a:pt x="0" y="1696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1" id="11"/>
          <p:cNvSpPr txBox="true"/>
          <p:nvPr/>
        </p:nvSpPr>
        <p:spPr>
          <a:xfrm rot="0">
            <a:off x="40772" y="1558112"/>
            <a:ext cx="4114800" cy="590551"/>
          </a:xfrm>
          <a:prstGeom prst="rect">
            <a:avLst/>
          </a:prstGeom>
        </p:spPr>
        <p:txBody>
          <a:bodyPr anchor="t" rtlCol="false" tIns="0" lIns="0" bIns="0" rIns="0">
            <a:spAutoFit/>
          </a:bodyPr>
          <a:lstStyle/>
          <a:p>
            <a:pPr algn="ctr">
              <a:lnSpc>
                <a:spcPts val="4499"/>
              </a:lnSpc>
              <a:spcBef>
                <a:spcPct val="0"/>
              </a:spcBef>
            </a:pPr>
            <a:r>
              <a:rPr lang="en-US" b="true" sz="2999" spc="155">
                <a:solidFill>
                  <a:srgbClr val="000000"/>
                </a:solidFill>
                <a:latin typeface="Times New Roman MT Bold"/>
                <a:ea typeface="Times New Roman MT Bold"/>
                <a:cs typeface="Times New Roman MT Bold"/>
                <a:sym typeface="Times New Roman MT Bold"/>
              </a:rPr>
              <a:t>MILESTONE 1 </a:t>
            </a:r>
          </a:p>
        </p:txBody>
      </p:sp>
      <p:sp>
        <p:nvSpPr>
          <p:cNvPr name="TextBox 12" id="12"/>
          <p:cNvSpPr txBox="true"/>
          <p:nvPr/>
        </p:nvSpPr>
        <p:spPr>
          <a:xfrm rot="0">
            <a:off x="3762501" y="1201488"/>
            <a:ext cx="7265090" cy="2362201"/>
          </a:xfrm>
          <a:prstGeom prst="rect">
            <a:avLst/>
          </a:prstGeom>
        </p:spPr>
        <p:txBody>
          <a:bodyPr anchor="t" rtlCol="false" tIns="0" lIns="0" bIns="0" rIns="0">
            <a:spAutoFit/>
          </a:bodyPr>
          <a:lstStyle/>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•Cleaned &amp; transf</a:t>
            </a:r>
            <a:r>
              <a:rPr lang="en-US" sz="2499" spc="129">
                <a:solidFill>
                  <a:srgbClr val="000000"/>
                </a:solidFill>
                <a:latin typeface="Times New Roman MT"/>
                <a:ea typeface="Times New Roman MT"/>
                <a:cs typeface="Times New Roman MT"/>
                <a:sym typeface="Times New Roman MT"/>
              </a:rPr>
              <a:t>ormed booking/room data.</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•Built Star Schema with fact &amp; dimension tables.</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•Validated relationships.</a:t>
            </a:r>
          </a:p>
          <a:p>
            <a:pPr algn="just">
              <a:lnSpc>
                <a:spcPts val="3749"/>
              </a:lnSpc>
              <a:spcBef>
                <a:spcPct val="0"/>
              </a:spcBef>
            </a:pPr>
          </a:p>
        </p:txBody>
      </p:sp>
      <p:sp>
        <p:nvSpPr>
          <p:cNvPr name="Freeform 13" id="13"/>
          <p:cNvSpPr/>
          <p:nvPr/>
        </p:nvSpPr>
        <p:spPr>
          <a:xfrm flipH="false" flipV="false" rot="0">
            <a:off x="401591" y="3446919"/>
            <a:ext cx="1696581" cy="1696581"/>
          </a:xfrm>
          <a:custGeom>
            <a:avLst/>
            <a:gdLst/>
            <a:ahLst/>
            <a:cxnLst/>
            <a:rect r="r" b="b" t="t" l="l"/>
            <a:pathLst>
              <a:path h="1696581" w="1696581">
                <a:moveTo>
                  <a:pt x="0" y="0"/>
                </a:moveTo>
                <a:lnTo>
                  <a:pt x="1696581" y="0"/>
                </a:lnTo>
                <a:lnTo>
                  <a:pt x="1696581" y="1696581"/>
                </a:lnTo>
                <a:lnTo>
                  <a:pt x="0" y="1696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4" id="14"/>
          <p:cNvSpPr txBox="true"/>
          <p:nvPr/>
        </p:nvSpPr>
        <p:spPr>
          <a:xfrm rot="0">
            <a:off x="40772" y="3928496"/>
            <a:ext cx="4114800" cy="590551"/>
          </a:xfrm>
          <a:prstGeom prst="rect">
            <a:avLst/>
          </a:prstGeom>
        </p:spPr>
        <p:txBody>
          <a:bodyPr anchor="t" rtlCol="false" tIns="0" lIns="0" bIns="0" rIns="0">
            <a:spAutoFit/>
          </a:bodyPr>
          <a:lstStyle/>
          <a:p>
            <a:pPr algn="ctr">
              <a:lnSpc>
                <a:spcPts val="4499"/>
              </a:lnSpc>
              <a:spcBef>
                <a:spcPct val="0"/>
              </a:spcBef>
            </a:pPr>
            <a:r>
              <a:rPr lang="en-US" b="true" sz="2999" spc="155">
                <a:solidFill>
                  <a:srgbClr val="000000"/>
                </a:solidFill>
                <a:latin typeface="Times New Roman MT Bold"/>
                <a:ea typeface="Times New Roman MT Bold"/>
                <a:cs typeface="Times New Roman MT Bold"/>
                <a:sym typeface="Times New Roman MT Bold"/>
              </a:rPr>
              <a:t>MILESTONE 2 </a:t>
            </a:r>
          </a:p>
        </p:txBody>
      </p:sp>
      <p:sp>
        <p:nvSpPr>
          <p:cNvPr name="TextBox 15" id="15"/>
          <p:cNvSpPr txBox="true"/>
          <p:nvPr/>
        </p:nvSpPr>
        <p:spPr>
          <a:xfrm rot="0">
            <a:off x="3762501" y="3605600"/>
            <a:ext cx="6757868" cy="1428751"/>
          </a:xfrm>
          <a:prstGeom prst="rect">
            <a:avLst/>
          </a:prstGeom>
        </p:spPr>
        <p:txBody>
          <a:bodyPr anchor="t" rtlCol="false" tIns="0" lIns="0" bIns="0" rIns="0">
            <a:spAutoFit/>
          </a:bodyPr>
          <a:lstStyle/>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•Dyna</a:t>
            </a:r>
            <a:r>
              <a:rPr lang="en-US" sz="2499" spc="129">
                <a:solidFill>
                  <a:srgbClr val="000000"/>
                </a:solidFill>
                <a:latin typeface="Times New Roman MT"/>
                <a:ea typeface="Times New Roman MT"/>
                <a:cs typeface="Times New Roman MT"/>
                <a:sym typeface="Times New Roman MT"/>
              </a:rPr>
              <a:t>mic Power BI dashboard.</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•Metrics: Occupancy %, ADR, RevPAR.</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•Seasonal &amp; room-type insights.</a:t>
            </a:r>
          </a:p>
        </p:txBody>
      </p:sp>
      <p:sp>
        <p:nvSpPr>
          <p:cNvPr name="Freeform 16" id="16"/>
          <p:cNvSpPr/>
          <p:nvPr/>
        </p:nvSpPr>
        <p:spPr>
          <a:xfrm flipH="false" flipV="false" rot="0">
            <a:off x="401591" y="5819775"/>
            <a:ext cx="1696581" cy="1696581"/>
          </a:xfrm>
          <a:custGeom>
            <a:avLst/>
            <a:gdLst/>
            <a:ahLst/>
            <a:cxnLst/>
            <a:rect r="r" b="b" t="t" l="l"/>
            <a:pathLst>
              <a:path h="1696581" w="1696581">
                <a:moveTo>
                  <a:pt x="0" y="0"/>
                </a:moveTo>
                <a:lnTo>
                  <a:pt x="1696581" y="0"/>
                </a:lnTo>
                <a:lnTo>
                  <a:pt x="1696581" y="1696581"/>
                </a:lnTo>
                <a:lnTo>
                  <a:pt x="0" y="1696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7" id="17"/>
          <p:cNvSpPr txBox="true"/>
          <p:nvPr/>
        </p:nvSpPr>
        <p:spPr>
          <a:xfrm rot="0">
            <a:off x="40772" y="6296025"/>
            <a:ext cx="3979740" cy="590551"/>
          </a:xfrm>
          <a:prstGeom prst="rect">
            <a:avLst/>
          </a:prstGeom>
        </p:spPr>
        <p:txBody>
          <a:bodyPr anchor="t" rtlCol="false" tIns="0" lIns="0" bIns="0" rIns="0">
            <a:spAutoFit/>
          </a:bodyPr>
          <a:lstStyle/>
          <a:p>
            <a:pPr algn="ctr">
              <a:lnSpc>
                <a:spcPts val="4499"/>
              </a:lnSpc>
              <a:spcBef>
                <a:spcPct val="0"/>
              </a:spcBef>
            </a:pPr>
            <a:r>
              <a:rPr lang="en-US" b="true" sz="2999" spc="155">
                <a:solidFill>
                  <a:srgbClr val="000000"/>
                </a:solidFill>
                <a:latin typeface="Times New Roman MT Bold"/>
                <a:ea typeface="Times New Roman MT Bold"/>
                <a:cs typeface="Times New Roman MT Bold"/>
                <a:sym typeface="Times New Roman MT Bold"/>
              </a:rPr>
              <a:t>MILESTONE 3 </a:t>
            </a:r>
          </a:p>
        </p:txBody>
      </p:sp>
      <p:sp>
        <p:nvSpPr>
          <p:cNvPr name="TextBox 18" id="18"/>
          <p:cNvSpPr txBox="true"/>
          <p:nvPr/>
        </p:nvSpPr>
        <p:spPr>
          <a:xfrm rot="0">
            <a:off x="3762501" y="5925503"/>
            <a:ext cx="10066844" cy="1428750"/>
          </a:xfrm>
          <a:prstGeom prst="rect">
            <a:avLst/>
          </a:prstGeom>
        </p:spPr>
        <p:txBody>
          <a:bodyPr anchor="t" rtlCol="false" tIns="0" lIns="0" bIns="0" rIns="0">
            <a:spAutoFit/>
          </a:bodyPr>
          <a:lstStyle/>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•Segmented</a:t>
            </a:r>
            <a:r>
              <a:rPr lang="en-US" sz="2499" spc="129">
                <a:solidFill>
                  <a:srgbClr val="000000"/>
                </a:solidFill>
                <a:latin typeface="Times New Roman MT"/>
                <a:ea typeface="Times New Roman MT"/>
                <a:cs typeface="Times New Roman MT"/>
                <a:sym typeface="Times New Roman MT"/>
              </a:rPr>
              <a:t> guests by demographics &amp; purpose.</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•Personas: Family Loyalist, Solo Explorer, Corporate Guest.</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•Helped in targeted marketing.</a:t>
            </a:r>
          </a:p>
        </p:txBody>
      </p:sp>
      <p:sp>
        <p:nvSpPr>
          <p:cNvPr name="Freeform 19" id="19"/>
          <p:cNvSpPr/>
          <p:nvPr/>
        </p:nvSpPr>
        <p:spPr>
          <a:xfrm flipH="false" flipV="false" rot="0">
            <a:off x="401591" y="8105926"/>
            <a:ext cx="1696581" cy="1696581"/>
          </a:xfrm>
          <a:custGeom>
            <a:avLst/>
            <a:gdLst/>
            <a:ahLst/>
            <a:cxnLst/>
            <a:rect r="r" b="b" t="t" l="l"/>
            <a:pathLst>
              <a:path h="1696581" w="1696581">
                <a:moveTo>
                  <a:pt x="0" y="0"/>
                </a:moveTo>
                <a:lnTo>
                  <a:pt x="1696581" y="0"/>
                </a:lnTo>
                <a:lnTo>
                  <a:pt x="1696581" y="1696581"/>
                </a:lnTo>
                <a:lnTo>
                  <a:pt x="0" y="1696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0" id="20"/>
          <p:cNvSpPr txBox="true"/>
          <p:nvPr/>
        </p:nvSpPr>
        <p:spPr>
          <a:xfrm rot="0">
            <a:off x="108302" y="8587503"/>
            <a:ext cx="3979740" cy="590551"/>
          </a:xfrm>
          <a:prstGeom prst="rect">
            <a:avLst/>
          </a:prstGeom>
        </p:spPr>
        <p:txBody>
          <a:bodyPr anchor="t" rtlCol="false" tIns="0" lIns="0" bIns="0" rIns="0">
            <a:spAutoFit/>
          </a:bodyPr>
          <a:lstStyle/>
          <a:p>
            <a:pPr algn="ctr">
              <a:lnSpc>
                <a:spcPts val="4499"/>
              </a:lnSpc>
              <a:spcBef>
                <a:spcPct val="0"/>
              </a:spcBef>
            </a:pPr>
            <a:r>
              <a:rPr lang="en-US" b="true" sz="2999" spc="155">
                <a:solidFill>
                  <a:srgbClr val="000000"/>
                </a:solidFill>
                <a:latin typeface="Times New Roman MT Bold"/>
                <a:ea typeface="Times New Roman MT Bold"/>
                <a:cs typeface="Times New Roman MT Bold"/>
                <a:sym typeface="Times New Roman MT Bold"/>
              </a:rPr>
              <a:t>MILESTONE 4 </a:t>
            </a:r>
          </a:p>
        </p:txBody>
      </p:sp>
      <p:sp>
        <p:nvSpPr>
          <p:cNvPr name="TextBox 21" id="21"/>
          <p:cNvSpPr txBox="true"/>
          <p:nvPr/>
        </p:nvSpPr>
        <p:spPr>
          <a:xfrm rot="0">
            <a:off x="3762501" y="8328662"/>
            <a:ext cx="8468631" cy="1428750"/>
          </a:xfrm>
          <a:prstGeom prst="rect">
            <a:avLst/>
          </a:prstGeom>
        </p:spPr>
        <p:txBody>
          <a:bodyPr anchor="t" rtlCol="false" tIns="0" lIns="0" bIns="0" rIns="0">
            <a:spAutoFit/>
          </a:bodyPr>
          <a:lstStyle/>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•Used</a:t>
            </a:r>
            <a:r>
              <a:rPr lang="en-US" sz="2499" spc="129">
                <a:solidFill>
                  <a:srgbClr val="000000"/>
                </a:solidFill>
                <a:latin typeface="Times New Roman MT"/>
                <a:ea typeface="Times New Roman MT"/>
                <a:cs typeface="Times New Roman MT"/>
                <a:sym typeface="Times New Roman MT"/>
              </a:rPr>
              <a:t> historical data to predict occupancy.</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•Lead time analysis &amp; cancellation heatmaps.</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•Identified risk patterns.</a:t>
            </a:r>
          </a:p>
        </p:txBody>
      </p:sp>
      <p:sp>
        <p:nvSpPr>
          <p:cNvPr name="Freeform 22" id="22"/>
          <p:cNvSpPr/>
          <p:nvPr/>
        </p:nvSpPr>
        <p:spPr>
          <a:xfrm flipH="false" flipV="false" rot="0">
            <a:off x="11178730" y="1081297"/>
            <a:ext cx="1696581" cy="1696581"/>
          </a:xfrm>
          <a:custGeom>
            <a:avLst/>
            <a:gdLst/>
            <a:ahLst/>
            <a:cxnLst/>
            <a:rect r="r" b="b" t="t" l="l"/>
            <a:pathLst>
              <a:path h="1696581" w="1696581">
                <a:moveTo>
                  <a:pt x="0" y="0"/>
                </a:moveTo>
                <a:lnTo>
                  <a:pt x="1696580" y="0"/>
                </a:lnTo>
                <a:lnTo>
                  <a:pt x="1696580" y="1696581"/>
                </a:lnTo>
                <a:lnTo>
                  <a:pt x="0" y="1696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3" id="23"/>
          <p:cNvSpPr txBox="true"/>
          <p:nvPr/>
        </p:nvSpPr>
        <p:spPr>
          <a:xfrm rot="0">
            <a:off x="10817910" y="1558112"/>
            <a:ext cx="4114800" cy="590551"/>
          </a:xfrm>
          <a:prstGeom prst="rect">
            <a:avLst/>
          </a:prstGeom>
        </p:spPr>
        <p:txBody>
          <a:bodyPr anchor="t" rtlCol="false" tIns="0" lIns="0" bIns="0" rIns="0">
            <a:spAutoFit/>
          </a:bodyPr>
          <a:lstStyle/>
          <a:p>
            <a:pPr algn="ctr">
              <a:lnSpc>
                <a:spcPts val="4499"/>
              </a:lnSpc>
              <a:spcBef>
                <a:spcPct val="0"/>
              </a:spcBef>
            </a:pPr>
            <a:r>
              <a:rPr lang="en-US" b="true" sz="2999" spc="155">
                <a:solidFill>
                  <a:srgbClr val="000000"/>
                </a:solidFill>
                <a:latin typeface="Times New Roman MT Bold"/>
                <a:ea typeface="Times New Roman MT Bold"/>
                <a:cs typeface="Times New Roman MT Bold"/>
                <a:sym typeface="Times New Roman MT Bold"/>
              </a:rPr>
              <a:t>MILESTONE 5 </a:t>
            </a:r>
          </a:p>
        </p:txBody>
      </p:sp>
      <p:sp>
        <p:nvSpPr>
          <p:cNvPr name="TextBox 24" id="24"/>
          <p:cNvSpPr txBox="true"/>
          <p:nvPr/>
        </p:nvSpPr>
        <p:spPr>
          <a:xfrm rot="0">
            <a:off x="11457736" y="2973139"/>
            <a:ext cx="7265090" cy="1428751"/>
          </a:xfrm>
          <a:prstGeom prst="rect">
            <a:avLst/>
          </a:prstGeom>
        </p:spPr>
        <p:txBody>
          <a:bodyPr anchor="t" rtlCol="false" tIns="0" lIns="0" bIns="0" rIns="0">
            <a:spAutoFit/>
          </a:bodyPr>
          <a:lstStyle/>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•Dashb</a:t>
            </a:r>
            <a:r>
              <a:rPr lang="en-US" sz="2499" spc="129">
                <a:solidFill>
                  <a:srgbClr val="000000"/>
                </a:solidFill>
                <a:latin typeface="Times New Roman MT"/>
                <a:ea typeface="Times New Roman MT"/>
                <a:cs typeface="Times New Roman MT"/>
                <a:sym typeface="Times New Roman MT"/>
              </a:rPr>
              <a:t>oard with pricing tiers, upsell offers.</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•Seasonal promotions added.</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•Delivered final reports.</a:t>
            </a:r>
          </a:p>
        </p:txBody>
      </p:sp>
      <p:sp>
        <p:nvSpPr>
          <p:cNvPr name="Freeform 25" id="25"/>
          <p:cNvSpPr/>
          <p:nvPr/>
        </p:nvSpPr>
        <p:spPr>
          <a:xfrm flipH="false" flipV="false" rot="0">
            <a:off x="15273766" y="8924608"/>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16270193" y="7259001"/>
            <a:ext cx="4035613" cy="1665608"/>
          </a:xfrm>
          <a:custGeom>
            <a:avLst/>
            <a:gdLst/>
            <a:ahLst/>
            <a:cxnLst/>
            <a:rect r="r" b="b" t="t" l="l"/>
            <a:pathLst>
              <a:path h="1665608" w="4035613">
                <a:moveTo>
                  <a:pt x="0" y="0"/>
                </a:moveTo>
                <a:lnTo>
                  <a:pt x="4035614" y="0"/>
                </a:lnTo>
                <a:lnTo>
                  <a:pt x="4035614" y="1665607"/>
                </a:lnTo>
                <a:lnTo>
                  <a:pt x="0" y="1665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467011" y="2322569"/>
            <a:ext cx="7907976" cy="3951523"/>
          </a:xfrm>
          <a:custGeom>
            <a:avLst/>
            <a:gdLst/>
            <a:ahLst/>
            <a:cxnLst/>
            <a:rect r="r" b="b" t="t" l="l"/>
            <a:pathLst>
              <a:path h="3951523" w="7907976">
                <a:moveTo>
                  <a:pt x="0" y="0"/>
                </a:moveTo>
                <a:lnTo>
                  <a:pt x="7907975" y="0"/>
                </a:lnTo>
                <a:lnTo>
                  <a:pt x="7907975" y="3951523"/>
                </a:lnTo>
                <a:lnTo>
                  <a:pt x="0" y="3951523"/>
                </a:lnTo>
                <a:lnTo>
                  <a:pt x="0" y="0"/>
                </a:lnTo>
                <a:close/>
              </a:path>
            </a:pathLst>
          </a:custGeom>
          <a:blipFill>
            <a:blip r:embed="rId7"/>
            <a:stretch>
              <a:fillRect l="0" t="-33964" r="0" b="-37391"/>
            </a:stretch>
          </a:blipFill>
          <a:ln w="47625" cap="sq">
            <a:solidFill>
              <a:srgbClr val="626953"/>
            </a:solidFill>
            <a:prstDash val="solid"/>
            <a:miter/>
          </a:ln>
        </p:spPr>
      </p:sp>
      <p:grpSp>
        <p:nvGrpSpPr>
          <p:cNvPr name="Group 9" id="9"/>
          <p:cNvGrpSpPr/>
          <p:nvPr/>
        </p:nvGrpSpPr>
        <p:grpSpPr>
          <a:xfrm rot="0">
            <a:off x="0" y="420347"/>
            <a:ext cx="6590878" cy="1665608"/>
            <a:chOff x="0" y="0"/>
            <a:chExt cx="8787838" cy="2220810"/>
          </a:xfrm>
        </p:grpSpPr>
        <p:sp>
          <p:nvSpPr>
            <p:cNvPr name="Freeform 10" id="10"/>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467011" y="6512217"/>
            <a:ext cx="7907976" cy="3639364"/>
          </a:xfrm>
          <a:custGeom>
            <a:avLst/>
            <a:gdLst/>
            <a:ahLst/>
            <a:cxnLst/>
            <a:rect r="r" b="b" t="t" l="l"/>
            <a:pathLst>
              <a:path h="3639364" w="7907976">
                <a:moveTo>
                  <a:pt x="0" y="0"/>
                </a:moveTo>
                <a:lnTo>
                  <a:pt x="7907975" y="0"/>
                </a:lnTo>
                <a:lnTo>
                  <a:pt x="7907975" y="3639364"/>
                </a:lnTo>
                <a:lnTo>
                  <a:pt x="0" y="3639364"/>
                </a:lnTo>
                <a:lnTo>
                  <a:pt x="0" y="0"/>
                </a:lnTo>
                <a:close/>
              </a:path>
            </a:pathLst>
          </a:custGeom>
          <a:blipFill>
            <a:blip r:embed="rId10"/>
            <a:stretch>
              <a:fillRect l="-15492" t="-34561" r="-12853" b="0"/>
            </a:stretch>
          </a:blipFill>
          <a:ln w="47625" cap="sq">
            <a:solidFill>
              <a:srgbClr val="626953"/>
            </a:solidFill>
            <a:prstDash val="solid"/>
            <a:miter/>
          </a:ln>
        </p:spPr>
      </p:sp>
      <p:sp>
        <p:nvSpPr>
          <p:cNvPr name="TextBox 13" id="13"/>
          <p:cNvSpPr txBox="true"/>
          <p:nvPr/>
        </p:nvSpPr>
        <p:spPr>
          <a:xfrm rot="0">
            <a:off x="467011" y="845183"/>
            <a:ext cx="16004438" cy="775341"/>
          </a:xfrm>
          <a:prstGeom prst="rect">
            <a:avLst/>
          </a:prstGeom>
        </p:spPr>
        <p:txBody>
          <a:bodyPr anchor="t" rtlCol="false" tIns="0" lIns="0" bIns="0" rIns="0">
            <a:spAutoFit/>
          </a:bodyPr>
          <a:lstStyle/>
          <a:p>
            <a:pPr algn="l">
              <a:lnSpc>
                <a:spcPts val="5280"/>
              </a:lnSpc>
            </a:pPr>
            <a:r>
              <a:rPr lang="en-US" b="true" sz="4800">
                <a:solidFill>
                  <a:srgbClr val="626953"/>
                </a:solidFill>
                <a:latin typeface="Times New Roman MT Bold"/>
                <a:ea typeface="Times New Roman MT Bold"/>
                <a:cs typeface="Times New Roman MT Bold"/>
                <a:sym typeface="Times New Roman MT Bold"/>
              </a:rPr>
              <a:t>DATASET OVERVIEW AND DATA PREPARATION</a:t>
            </a:r>
          </a:p>
        </p:txBody>
      </p:sp>
      <p:sp>
        <p:nvSpPr>
          <p:cNvPr name="TextBox 14" id="14"/>
          <p:cNvSpPr txBox="true"/>
          <p:nvPr/>
        </p:nvSpPr>
        <p:spPr>
          <a:xfrm rot="0">
            <a:off x="9144000" y="2179694"/>
            <a:ext cx="8448252" cy="7714698"/>
          </a:xfrm>
          <a:prstGeom prst="rect">
            <a:avLst/>
          </a:prstGeom>
        </p:spPr>
        <p:txBody>
          <a:bodyPr anchor="t" rtlCol="false" tIns="0" lIns="0" bIns="0" rIns="0">
            <a:spAutoFit/>
          </a:bodyPr>
          <a:lstStyle/>
          <a:p>
            <a:pPr algn="l">
              <a:lnSpc>
                <a:spcPts val="4376"/>
              </a:lnSpc>
            </a:pPr>
            <a:r>
              <a:rPr lang="en-US" sz="2917" spc="151" b="true">
                <a:solidFill>
                  <a:srgbClr val="626953"/>
                </a:solidFill>
                <a:latin typeface="Times New Roman MT Bold"/>
                <a:ea typeface="Times New Roman MT Bold"/>
                <a:cs typeface="Times New Roman MT Bold"/>
                <a:sym typeface="Times New Roman MT Bold"/>
              </a:rPr>
              <a:t>CORE DATA: </a:t>
            </a:r>
          </a:p>
          <a:p>
            <a:pPr algn="l">
              <a:lnSpc>
                <a:spcPts val="4222"/>
              </a:lnSpc>
            </a:pP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•B</a:t>
            </a:r>
            <a:r>
              <a:rPr lang="en-US" sz="2917" spc="151">
                <a:solidFill>
                  <a:srgbClr val="000000"/>
                </a:solidFill>
                <a:latin typeface="Times New Roman MT"/>
                <a:ea typeface="Times New Roman MT"/>
                <a:cs typeface="Times New Roman MT"/>
                <a:sym typeface="Times New Roman MT"/>
              </a:rPr>
              <a:t>ooking ID, Customer ID, Booking Dates.</a:t>
            </a:r>
          </a:p>
          <a:p>
            <a:pPr algn="l">
              <a:lnSpc>
                <a:spcPts val="4222"/>
              </a:lnSpc>
              <a:spcBef>
                <a:spcPct val="0"/>
              </a:spcBef>
            </a:pPr>
          </a:p>
          <a:p>
            <a:pPr algn="l">
              <a:lnSpc>
                <a:spcPts val="4376"/>
              </a:lnSpc>
              <a:spcBef>
                <a:spcPct val="0"/>
              </a:spcBef>
            </a:pPr>
            <a:r>
              <a:rPr lang="en-US" b="true" sz="2917" spc="151">
                <a:solidFill>
                  <a:srgbClr val="626953"/>
                </a:solidFill>
                <a:latin typeface="Times New Roman MT Bold"/>
                <a:ea typeface="Times New Roman MT Bold"/>
                <a:cs typeface="Times New Roman MT Bold"/>
                <a:sym typeface="Times New Roman MT Bold"/>
              </a:rPr>
              <a:t>CHALLENGES: </a:t>
            </a:r>
          </a:p>
          <a:p>
            <a:pPr algn="l">
              <a:lnSpc>
                <a:spcPts val="4222"/>
              </a:lnSpc>
              <a:spcBef>
                <a:spcPct val="0"/>
              </a:spcBef>
            </a:pP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•Missing values, duplicates, wrong data types.</a:t>
            </a:r>
          </a:p>
          <a:p>
            <a:pPr algn="l">
              <a:lnSpc>
                <a:spcPts val="4222"/>
              </a:lnSpc>
              <a:spcBef>
                <a:spcPct val="0"/>
              </a:spcBef>
            </a:pPr>
          </a:p>
          <a:p>
            <a:pPr algn="l">
              <a:lnSpc>
                <a:spcPts val="4376"/>
              </a:lnSpc>
              <a:spcBef>
                <a:spcPct val="0"/>
              </a:spcBef>
            </a:pPr>
            <a:r>
              <a:rPr lang="en-US" b="true" sz="2917" spc="151">
                <a:solidFill>
                  <a:srgbClr val="626953"/>
                </a:solidFill>
                <a:latin typeface="Times New Roman MT Bold"/>
                <a:ea typeface="Times New Roman MT Bold"/>
                <a:cs typeface="Times New Roman MT Bold"/>
                <a:sym typeface="Times New Roman MT Bold"/>
              </a:rPr>
              <a:t>DATA PREPARATION STEPS:</a:t>
            </a:r>
          </a:p>
          <a:p>
            <a:pPr algn="l">
              <a:lnSpc>
                <a:spcPts val="4222"/>
              </a:lnSpc>
              <a:spcBef>
                <a:spcPct val="0"/>
              </a:spcBef>
            </a:pP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•Removed irrelevant columns.</a:t>
            </a: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•Handled null values.</a:t>
            </a: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•Corrected data types.</a:t>
            </a: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Final clean &amp; consistent dataset</a:t>
            </a:r>
          </a:p>
        </p:txBody>
      </p:sp>
      <p:sp>
        <p:nvSpPr>
          <p:cNvPr name="Freeform 15" id="15"/>
          <p:cNvSpPr/>
          <p:nvPr/>
        </p:nvSpPr>
        <p:spPr>
          <a:xfrm flipH="false" flipV="false" rot="0">
            <a:off x="14854124" y="1348270"/>
            <a:ext cx="4035613" cy="1665608"/>
          </a:xfrm>
          <a:custGeom>
            <a:avLst/>
            <a:gdLst/>
            <a:ahLst/>
            <a:cxnLst/>
            <a:rect r="r" b="b" t="t" l="l"/>
            <a:pathLst>
              <a:path h="1665608" w="4035613">
                <a:moveTo>
                  <a:pt x="0" y="0"/>
                </a:moveTo>
                <a:lnTo>
                  <a:pt x="4035614" y="0"/>
                </a:lnTo>
                <a:lnTo>
                  <a:pt x="4035614" y="1665608"/>
                </a:lnTo>
                <a:lnTo>
                  <a:pt x="0" y="1665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7875302" y="1028700"/>
            <a:ext cx="9927166" cy="8574729"/>
          </a:xfrm>
          <a:custGeom>
            <a:avLst/>
            <a:gdLst/>
            <a:ahLst/>
            <a:cxnLst/>
            <a:rect r="r" b="b" t="t" l="l"/>
            <a:pathLst>
              <a:path h="8574729" w="9927166">
                <a:moveTo>
                  <a:pt x="0" y="0"/>
                </a:moveTo>
                <a:lnTo>
                  <a:pt x="9927166" y="0"/>
                </a:lnTo>
                <a:lnTo>
                  <a:pt x="9927166" y="8574729"/>
                </a:lnTo>
                <a:lnTo>
                  <a:pt x="0" y="8574729"/>
                </a:lnTo>
                <a:lnTo>
                  <a:pt x="0" y="0"/>
                </a:lnTo>
                <a:close/>
              </a:path>
            </a:pathLst>
          </a:custGeom>
          <a:blipFill>
            <a:blip r:embed="rId9"/>
            <a:stretch>
              <a:fillRect l="-7236" t="-7545" r="-468" b="0"/>
            </a:stretch>
          </a:blipFill>
          <a:ln w="47625" cap="sq">
            <a:solidFill>
              <a:srgbClr val="626953"/>
            </a:solidFill>
            <a:prstDash val="solid"/>
            <a:miter/>
          </a:ln>
        </p:spPr>
      </p:sp>
      <p:sp>
        <p:nvSpPr>
          <p:cNvPr name="TextBox 12" id="12"/>
          <p:cNvSpPr txBox="true"/>
          <p:nvPr/>
        </p:nvSpPr>
        <p:spPr>
          <a:xfrm rot="0">
            <a:off x="418392" y="754356"/>
            <a:ext cx="6550221" cy="940440"/>
          </a:xfrm>
          <a:prstGeom prst="rect">
            <a:avLst/>
          </a:prstGeom>
        </p:spPr>
        <p:txBody>
          <a:bodyPr anchor="t" rtlCol="false" tIns="0" lIns="0" bIns="0" rIns="0">
            <a:spAutoFit/>
          </a:bodyPr>
          <a:lstStyle/>
          <a:p>
            <a:pPr algn="l">
              <a:lnSpc>
                <a:spcPts val="6380"/>
              </a:lnSpc>
            </a:pPr>
            <a:r>
              <a:rPr lang="en-US" b="true" sz="5800">
                <a:solidFill>
                  <a:srgbClr val="626953"/>
                </a:solidFill>
                <a:latin typeface="Times New Roman MT Bold"/>
                <a:ea typeface="Times New Roman MT Bold"/>
                <a:cs typeface="Times New Roman MT Bold"/>
                <a:sym typeface="Times New Roman MT Bold"/>
              </a:rPr>
              <a:t>STAR SCHEMA</a:t>
            </a:r>
          </a:p>
        </p:txBody>
      </p:sp>
      <p:sp>
        <p:nvSpPr>
          <p:cNvPr name="TextBox 13" id="13"/>
          <p:cNvSpPr txBox="true"/>
          <p:nvPr/>
        </p:nvSpPr>
        <p:spPr>
          <a:xfrm rot="0">
            <a:off x="418392" y="2189219"/>
            <a:ext cx="6989905" cy="7236918"/>
          </a:xfrm>
          <a:prstGeom prst="rect">
            <a:avLst/>
          </a:prstGeom>
        </p:spPr>
        <p:txBody>
          <a:bodyPr anchor="t" rtlCol="false" tIns="0" lIns="0" bIns="0" rIns="0">
            <a:spAutoFit/>
          </a:bodyPr>
          <a:lstStyle/>
          <a:p>
            <a:pPr algn="l">
              <a:lnSpc>
                <a:spcPts val="3906"/>
              </a:lnSpc>
            </a:pPr>
            <a:r>
              <a:rPr lang="en-US" sz="2604" spc="135" b="true">
                <a:solidFill>
                  <a:srgbClr val="626953"/>
                </a:solidFill>
                <a:latin typeface="Times New Roman MT Bold"/>
                <a:ea typeface="Times New Roman MT Bold"/>
                <a:cs typeface="Times New Roman MT Bold"/>
                <a:sym typeface="Times New Roman MT Bold"/>
              </a:rPr>
              <a:t>FACT TABLE:</a:t>
            </a:r>
          </a:p>
          <a:p>
            <a:pPr algn="l">
              <a:lnSpc>
                <a:spcPts val="3756"/>
              </a:lnSpc>
            </a:pPr>
          </a:p>
          <a:p>
            <a:pPr algn="l">
              <a:lnSpc>
                <a:spcPts val="3756"/>
              </a:lnSpc>
            </a:pPr>
            <a:r>
              <a:rPr lang="en-US" sz="2504" spc="130">
                <a:solidFill>
                  <a:srgbClr val="000000"/>
                </a:solidFill>
                <a:latin typeface="Times New Roman MT"/>
                <a:ea typeface="Times New Roman MT"/>
                <a:cs typeface="Times New Roman MT"/>
                <a:sym typeface="Times New Roman MT"/>
              </a:rPr>
              <a:t>•Fact_Bookings → Key transaction data.</a:t>
            </a:r>
          </a:p>
          <a:p>
            <a:pPr algn="l">
              <a:lnSpc>
                <a:spcPts val="3756"/>
              </a:lnSpc>
            </a:pPr>
          </a:p>
          <a:p>
            <a:pPr algn="l">
              <a:lnSpc>
                <a:spcPts val="3906"/>
              </a:lnSpc>
            </a:pPr>
            <a:r>
              <a:rPr lang="en-US" sz="2604" spc="135" b="true">
                <a:solidFill>
                  <a:srgbClr val="626953"/>
                </a:solidFill>
                <a:latin typeface="Times New Roman MT Bold"/>
                <a:ea typeface="Times New Roman MT Bold"/>
                <a:cs typeface="Times New Roman MT Bold"/>
                <a:sym typeface="Times New Roman MT Bold"/>
              </a:rPr>
              <a:t>DIMENSION TABLES: </a:t>
            </a:r>
          </a:p>
          <a:p>
            <a:pPr algn="l">
              <a:lnSpc>
                <a:spcPts val="3756"/>
              </a:lnSpc>
            </a:pPr>
          </a:p>
          <a:p>
            <a:pPr algn="l">
              <a:lnSpc>
                <a:spcPts val="3756"/>
              </a:lnSpc>
              <a:spcBef>
                <a:spcPct val="0"/>
              </a:spcBef>
            </a:pPr>
            <a:r>
              <a:rPr lang="en-US" sz="2504" spc="130">
                <a:solidFill>
                  <a:srgbClr val="000000"/>
                </a:solidFill>
                <a:latin typeface="Times New Roman MT"/>
                <a:ea typeface="Times New Roman MT"/>
                <a:cs typeface="Times New Roman MT"/>
                <a:sym typeface="Times New Roman MT"/>
              </a:rPr>
              <a:t>•Dim_Guests, Dim_Rooms, Dim_Hotels, Dim_Dates, Dim_BookingS</a:t>
            </a:r>
            <a:r>
              <a:rPr lang="en-US" sz="2504" spc="130">
                <a:solidFill>
                  <a:srgbClr val="000000"/>
                </a:solidFill>
                <a:latin typeface="Times New Roman MT"/>
                <a:ea typeface="Times New Roman MT"/>
                <a:cs typeface="Times New Roman MT"/>
                <a:sym typeface="Times New Roman MT"/>
              </a:rPr>
              <a:t>ource.</a:t>
            </a:r>
          </a:p>
          <a:p>
            <a:pPr algn="l">
              <a:lnSpc>
                <a:spcPts val="3756"/>
              </a:lnSpc>
              <a:spcBef>
                <a:spcPct val="0"/>
              </a:spcBef>
            </a:pPr>
          </a:p>
          <a:p>
            <a:pPr algn="l">
              <a:lnSpc>
                <a:spcPts val="3906"/>
              </a:lnSpc>
              <a:spcBef>
                <a:spcPct val="0"/>
              </a:spcBef>
            </a:pPr>
            <a:r>
              <a:rPr lang="en-US" b="true" sz="2604" spc="135">
                <a:solidFill>
                  <a:srgbClr val="626953"/>
                </a:solidFill>
                <a:latin typeface="Times New Roman MT Bold"/>
                <a:ea typeface="Times New Roman MT Bold"/>
                <a:cs typeface="Times New Roman MT Bold"/>
                <a:sym typeface="Times New Roman MT Bold"/>
              </a:rPr>
              <a:t>RELATIONSHIPS: </a:t>
            </a:r>
          </a:p>
          <a:p>
            <a:pPr algn="l">
              <a:lnSpc>
                <a:spcPts val="3756"/>
              </a:lnSpc>
              <a:spcBef>
                <a:spcPct val="0"/>
              </a:spcBef>
            </a:pPr>
          </a:p>
          <a:p>
            <a:pPr algn="l">
              <a:lnSpc>
                <a:spcPts val="3756"/>
              </a:lnSpc>
              <a:spcBef>
                <a:spcPct val="0"/>
              </a:spcBef>
            </a:pPr>
            <a:r>
              <a:rPr lang="en-US" sz="2504" spc="130">
                <a:solidFill>
                  <a:srgbClr val="000000"/>
                </a:solidFill>
                <a:latin typeface="Times New Roman MT"/>
                <a:ea typeface="Times New Roman MT"/>
                <a:cs typeface="Times New Roman MT"/>
                <a:sym typeface="Times New Roman MT"/>
              </a:rPr>
              <a:t>•One-to-Many (Fact_Bookings → Dimensions).</a:t>
            </a:r>
          </a:p>
          <a:p>
            <a:pPr algn="l">
              <a:lnSpc>
                <a:spcPts val="3756"/>
              </a:lnSpc>
              <a:spcBef>
                <a:spcPct val="0"/>
              </a:spcBef>
            </a:pPr>
            <a:r>
              <a:rPr lang="en-US" sz="2504" spc="130">
                <a:solidFill>
                  <a:srgbClr val="000000"/>
                </a:solidFill>
                <a:latin typeface="Times New Roman MT"/>
                <a:ea typeface="Times New Roman MT"/>
                <a:cs typeface="Times New Roman MT"/>
                <a:sym typeface="Times New Roman MT"/>
              </a:rPr>
              <a:t>•Ensures data integrity &amp; proper analysis.</a:t>
            </a:r>
          </a:p>
          <a:p>
            <a:pPr algn="l">
              <a:lnSpc>
                <a:spcPts val="3756"/>
              </a:lnSpc>
              <a:spcBef>
                <a:spcPct val="0"/>
              </a:spcBef>
            </a:pPr>
          </a:p>
        </p:txBody>
      </p:sp>
      <p:sp>
        <p:nvSpPr>
          <p:cNvPr name="Freeform 14" id="14"/>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349381" y="2844131"/>
            <a:ext cx="13724883" cy="6031869"/>
          </a:xfrm>
          <a:prstGeom prst="rect">
            <a:avLst/>
          </a:prstGeom>
        </p:spPr>
        <p:txBody>
          <a:bodyPr anchor="t" rtlCol="false" tIns="0" lIns="0" bIns="0" rIns="0">
            <a:spAutoFit/>
          </a:bodyPr>
          <a:lstStyle/>
          <a:p>
            <a:pPr algn="l">
              <a:lnSpc>
                <a:spcPts val="4774"/>
              </a:lnSpc>
            </a:pPr>
            <a:r>
              <a:rPr lang="en-US" sz="3183" spc="165" b="true">
                <a:solidFill>
                  <a:srgbClr val="626953"/>
                </a:solidFill>
                <a:latin typeface="Times New Roman MT Bold"/>
                <a:ea typeface="Times New Roman MT Bold"/>
                <a:cs typeface="Times New Roman MT Bold"/>
                <a:sym typeface="Times New Roman MT Bold"/>
              </a:rPr>
              <a:t>NEW METRICS INTRODUCED:</a:t>
            </a:r>
          </a:p>
          <a:p>
            <a:pPr algn="l">
              <a:lnSpc>
                <a:spcPts val="4774"/>
              </a:lnSpc>
              <a:spcBef>
                <a:spcPct val="0"/>
              </a:spcBef>
            </a:pPr>
            <a:r>
              <a:rPr lang="en-US" sz="3183" spc="165">
                <a:solidFill>
                  <a:srgbClr val="000000"/>
                </a:solidFill>
                <a:latin typeface="Times New Roman MT"/>
                <a:ea typeface="Times New Roman MT"/>
                <a:cs typeface="Times New Roman MT"/>
                <a:sym typeface="Times New Roman MT"/>
              </a:rPr>
              <a:t>•Occupancy % → % </a:t>
            </a:r>
            <a:r>
              <a:rPr lang="en-US" sz="3183" spc="165">
                <a:solidFill>
                  <a:srgbClr val="000000"/>
                </a:solidFill>
                <a:latin typeface="Times New Roman MT"/>
                <a:ea typeface="Times New Roman MT"/>
                <a:cs typeface="Times New Roman MT"/>
                <a:sym typeface="Times New Roman MT"/>
              </a:rPr>
              <a:t>of rooms occupied.</a:t>
            </a:r>
          </a:p>
          <a:p>
            <a:pPr algn="l">
              <a:lnSpc>
                <a:spcPts val="4774"/>
              </a:lnSpc>
              <a:spcBef>
                <a:spcPct val="0"/>
              </a:spcBef>
            </a:pPr>
            <a:r>
              <a:rPr lang="en-US" sz="3183" spc="165">
                <a:solidFill>
                  <a:srgbClr val="000000"/>
                </a:solidFill>
                <a:latin typeface="Times New Roman MT"/>
                <a:ea typeface="Times New Roman MT"/>
                <a:cs typeface="Times New Roman MT"/>
                <a:sym typeface="Times New Roman MT"/>
              </a:rPr>
              <a:t>•ADR (Average Daily Rate) → Avg revenue per occupied room.</a:t>
            </a:r>
          </a:p>
          <a:p>
            <a:pPr algn="l">
              <a:lnSpc>
                <a:spcPts val="4774"/>
              </a:lnSpc>
              <a:spcBef>
                <a:spcPct val="0"/>
              </a:spcBef>
            </a:pPr>
            <a:r>
              <a:rPr lang="en-US" sz="3183" spc="165">
                <a:solidFill>
                  <a:srgbClr val="000000"/>
                </a:solidFill>
                <a:latin typeface="Times New Roman MT"/>
                <a:ea typeface="Times New Roman MT"/>
                <a:cs typeface="Times New Roman MT"/>
                <a:sym typeface="Times New Roman MT"/>
              </a:rPr>
              <a:t>•RevPAR (Revenue per Available Room) → Combines ADR + Occupancy.</a:t>
            </a:r>
          </a:p>
          <a:p>
            <a:pPr algn="l">
              <a:lnSpc>
                <a:spcPts val="4774"/>
              </a:lnSpc>
              <a:spcBef>
                <a:spcPct val="0"/>
              </a:spcBef>
            </a:pPr>
          </a:p>
          <a:p>
            <a:pPr algn="l">
              <a:lnSpc>
                <a:spcPts val="4774"/>
              </a:lnSpc>
              <a:spcBef>
                <a:spcPct val="0"/>
              </a:spcBef>
            </a:pPr>
            <a:r>
              <a:rPr lang="en-US" b="true" sz="3183" spc="165">
                <a:solidFill>
                  <a:srgbClr val="626953"/>
                </a:solidFill>
                <a:latin typeface="Times New Roman MT Bold"/>
                <a:ea typeface="Times New Roman MT Bold"/>
                <a:cs typeface="Times New Roman MT Bold"/>
                <a:sym typeface="Times New Roman MT Bold"/>
              </a:rPr>
              <a:t>OPTIMIZED FIELDS:</a:t>
            </a:r>
          </a:p>
          <a:p>
            <a:pPr algn="l">
              <a:lnSpc>
                <a:spcPts val="4774"/>
              </a:lnSpc>
              <a:spcBef>
                <a:spcPct val="0"/>
              </a:spcBef>
            </a:pPr>
            <a:r>
              <a:rPr lang="en-US" sz="3183" spc="165">
                <a:solidFill>
                  <a:srgbClr val="000000"/>
                </a:solidFill>
                <a:latin typeface="Times New Roman MT"/>
                <a:ea typeface="Times New Roman MT"/>
                <a:cs typeface="Times New Roman MT"/>
                <a:sym typeface="Times New Roman MT"/>
              </a:rPr>
              <a:t>•Created Booking Duration (length of stay).</a:t>
            </a:r>
          </a:p>
          <a:p>
            <a:pPr algn="l">
              <a:lnSpc>
                <a:spcPts val="4774"/>
              </a:lnSpc>
              <a:spcBef>
                <a:spcPct val="0"/>
              </a:spcBef>
            </a:pPr>
            <a:r>
              <a:rPr lang="en-US" sz="3183" spc="165">
                <a:solidFill>
                  <a:srgbClr val="000000"/>
                </a:solidFill>
                <a:latin typeface="Times New Roman MT"/>
                <a:ea typeface="Times New Roman MT"/>
                <a:cs typeface="Times New Roman MT"/>
                <a:sym typeface="Times New Roman MT"/>
              </a:rPr>
              <a:t>•Transformed date fields for time-based analysis.</a:t>
            </a:r>
          </a:p>
          <a:p>
            <a:pPr algn="l">
              <a:lnSpc>
                <a:spcPts val="4774"/>
              </a:lnSpc>
              <a:spcBef>
                <a:spcPct val="0"/>
              </a:spcBef>
            </a:pPr>
          </a:p>
        </p:txBody>
      </p:sp>
      <p:sp>
        <p:nvSpPr>
          <p:cNvPr name="Freeform 13" id="13"/>
          <p:cNvSpPr/>
          <p:nvPr/>
        </p:nvSpPr>
        <p:spPr>
          <a:xfrm flipH="false" flipV="false" rot="0">
            <a:off x="9144000" y="420347"/>
            <a:ext cx="8972775" cy="3603427"/>
          </a:xfrm>
          <a:custGeom>
            <a:avLst/>
            <a:gdLst/>
            <a:ahLst/>
            <a:cxnLst/>
            <a:rect r="r" b="b" t="t" l="l"/>
            <a:pathLst>
              <a:path h="3603427" w="8972775">
                <a:moveTo>
                  <a:pt x="0" y="0"/>
                </a:moveTo>
                <a:lnTo>
                  <a:pt x="8972775" y="0"/>
                </a:lnTo>
                <a:lnTo>
                  <a:pt x="8972775" y="3603427"/>
                </a:lnTo>
                <a:lnTo>
                  <a:pt x="0" y="3603427"/>
                </a:lnTo>
                <a:lnTo>
                  <a:pt x="0" y="0"/>
                </a:lnTo>
                <a:close/>
              </a:path>
            </a:pathLst>
          </a:custGeom>
          <a:blipFill>
            <a:blip r:embed="rId11"/>
            <a:stretch>
              <a:fillRect l="-24705" t="0" r="0" b="-34357"/>
            </a:stretch>
          </a:blipFill>
          <a:ln w="47625" cap="sq">
            <a:solidFill>
              <a:srgbClr val="626953"/>
            </a:solidFill>
            <a:prstDash val="solid"/>
            <a:miter/>
          </a:ln>
        </p:spPr>
      </p:sp>
      <p:sp>
        <p:nvSpPr>
          <p:cNvPr name="Freeform 14" id="14"/>
          <p:cNvSpPr/>
          <p:nvPr/>
        </p:nvSpPr>
        <p:spPr>
          <a:xfrm flipH="false" flipV="false" rot="0">
            <a:off x="10167757" y="5554614"/>
            <a:ext cx="7813015" cy="4228077"/>
          </a:xfrm>
          <a:custGeom>
            <a:avLst/>
            <a:gdLst/>
            <a:ahLst/>
            <a:cxnLst/>
            <a:rect r="r" b="b" t="t" l="l"/>
            <a:pathLst>
              <a:path h="4228077" w="7813015">
                <a:moveTo>
                  <a:pt x="0" y="0"/>
                </a:moveTo>
                <a:lnTo>
                  <a:pt x="7813014" y="0"/>
                </a:lnTo>
                <a:lnTo>
                  <a:pt x="7813014" y="4228077"/>
                </a:lnTo>
                <a:lnTo>
                  <a:pt x="0" y="4228077"/>
                </a:lnTo>
                <a:lnTo>
                  <a:pt x="0" y="0"/>
                </a:lnTo>
                <a:close/>
              </a:path>
            </a:pathLst>
          </a:custGeom>
          <a:blipFill>
            <a:blip r:embed="rId12"/>
            <a:stretch>
              <a:fillRect l="0" t="0" r="-43216" b="-19696"/>
            </a:stretch>
          </a:blipFill>
          <a:ln w="47625" cap="sq">
            <a:solidFill>
              <a:srgbClr val="626953"/>
            </a:solidFill>
            <a:prstDash val="solid"/>
            <a:miter/>
          </a:ln>
        </p:spPr>
      </p:sp>
      <p:sp>
        <p:nvSpPr>
          <p:cNvPr name="TextBox 15" id="15"/>
          <p:cNvSpPr txBox="true"/>
          <p:nvPr/>
        </p:nvSpPr>
        <p:spPr>
          <a:xfrm rot="0">
            <a:off x="242254" y="662992"/>
            <a:ext cx="8553334" cy="975363"/>
          </a:xfrm>
          <a:prstGeom prst="rect">
            <a:avLst/>
          </a:prstGeom>
        </p:spPr>
        <p:txBody>
          <a:bodyPr anchor="t" rtlCol="false" tIns="0" lIns="0" bIns="0" rIns="0">
            <a:spAutoFit/>
          </a:bodyPr>
          <a:lstStyle/>
          <a:p>
            <a:pPr algn="ctr">
              <a:lnSpc>
                <a:spcPts val="7349"/>
              </a:lnSpc>
              <a:spcBef>
                <a:spcPct val="0"/>
              </a:spcBef>
            </a:pPr>
            <a:r>
              <a:rPr lang="en-US" b="true" sz="4899" spc="254">
                <a:solidFill>
                  <a:srgbClr val="626953"/>
                </a:solidFill>
                <a:latin typeface="Times New Roman MT Bold"/>
                <a:ea typeface="Times New Roman MT Bold"/>
                <a:cs typeface="Times New Roman MT Bold"/>
                <a:sym typeface="Times New Roman MT Bold"/>
              </a:rPr>
              <a:t>KE</a:t>
            </a:r>
            <a:r>
              <a:rPr lang="en-US" b="true" sz="4899" spc="254">
                <a:solidFill>
                  <a:srgbClr val="626953"/>
                </a:solidFill>
                <a:latin typeface="Times New Roman MT Bold"/>
                <a:ea typeface="Times New Roman MT Bold"/>
                <a:cs typeface="Times New Roman MT Bold"/>
                <a:sym typeface="Times New Roman MT Bold"/>
              </a:rPr>
              <a:t>Y REVENUE MATRICS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DAG0zCpKJiM</dc:identifier>
  <dcterms:modified xsi:type="dcterms:W3CDTF">2011-08-01T06:04:30Z</dcterms:modified>
  <cp:revision>1</cp:revision>
  <dc:title>HOTEL BOOKING REVENUE</dc:title>
</cp:coreProperties>
</file>